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3.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53" r:id="rId2"/>
    <p:sldMasterId id="2147483669" r:id="rId3"/>
    <p:sldMasterId id="2147483673" r:id="rId4"/>
    <p:sldMasterId id="2147483710" r:id="rId5"/>
    <p:sldMasterId id="2147483714" r:id="rId6"/>
  </p:sldMasterIdLst>
  <p:notesMasterIdLst>
    <p:notesMasterId r:id="rId39"/>
  </p:notesMasterIdLst>
  <p:handoutMasterIdLst>
    <p:handoutMasterId r:id="rId40"/>
  </p:handoutMasterIdLst>
  <p:sldIdLst>
    <p:sldId id="256" r:id="rId7"/>
    <p:sldId id="344" r:id="rId8"/>
    <p:sldId id="370" r:id="rId9"/>
    <p:sldId id="371" r:id="rId10"/>
    <p:sldId id="372" r:id="rId11"/>
    <p:sldId id="373" r:id="rId12"/>
    <p:sldId id="378" r:id="rId13"/>
    <p:sldId id="385" r:id="rId14"/>
    <p:sldId id="381" r:id="rId15"/>
    <p:sldId id="374" r:id="rId16"/>
    <p:sldId id="345" r:id="rId17"/>
    <p:sldId id="346" r:id="rId18"/>
    <p:sldId id="347" r:id="rId19"/>
    <p:sldId id="351" r:id="rId20"/>
    <p:sldId id="267" r:id="rId21"/>
    <p:sldId id="375" r:id="rId22"/>
    <p:sldId id="274" r:id="rId23"/>
    <p:sldId id="353" r:id="rId24"/>
    <p:sldId id="294" r:id="rId25"/>
    <p:sldId id="330" r:id="rId26"/>
    <p:sldId id="331" r:id="rId27"/>
    <p:sldId id="272" r:id="rId28"/>
    <p:sldId id="360" r:id="rId29"/>
    <p:sldId id="348" r:id="rId30"/>
    <p:sldId id="355" r:id="rId31"/>
    <p:sldId id="362" r:id="rId32"/>
    <p:sldId id="285" r:id="rId33"/>
    <p:sldId id="290" r:id="rId34"/>
    <p:sldId id="382" r:id="rId35"/>
    <p:sldId id="383" r:id="rId36"/>
    <p:sldId id="384" r:id="rId37"/>
    <p:sldId id="386" r:id="rId38"/>
  </p:sldIdLst>
  <p:sldSz cx="9144000" cy="6858000" type="screen4x3"/>
  <p:notesSz cx="6797675" cy="9926638"/>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9900"/>
    <a:srgbClr val="FFFFFF"/>
    <a:srgbClr val="FFFF00"/>
    <a:srgbClr val="99663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61" autoAdjust="0"/>
    <p:restoredTop sz="94617" autoAdjust="0"/>
  </p:normalViewPr>
  <p:slideViewPr>
    <p:cSldViewPr>
      <p:cViewPr varScale="1">
        <p:scale>
          <a:sx n="67" d="100"/>
          <a:sy n="67" d="100"/>
        </p:scale>
        <p:origin x="-139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y-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1"/>
            <c:bubble3D val="0"/>
            <c:spPr>
              <a:solidFill>
                <a:schemeClr val="tx2">
                  <a:lumMod val="60000"/>
                  <a:lumOff val="40000"/>
                </a:schemeClr>
              </a:solidFill>
            </c:spPr>
          </c:dPt>
          <c:dPt>
            <c:idx val="2"/>
            <c:bubble3D val="0"/>
            <c:spPr>
              <a:solidFill>
                <a:srgbClr val="0070C0"/>
              </a:solidFill>
            </c:spPr>
          </c:dPt>
          <c:dPt>
            <c:idx val="3"/>
            <c:bubble3D val="0"/>
            <c:spPr>
              <a:solidFill>
                <a:srgbClr val="FF0000"/>
              </a:solidFill>
              <a:ln>
                <a:solidFill>
                  <a:srgbClr val="FF0000"/>
                </a:solidFill>
              </a:ln>
            </c:spPr>
          </c:dPt>
          <c:cat>
            <c:strRef>
              <c:f>Sheet1!$A$2:$A$5</c:f>
              <c:strCache>
                <c:ptCount val="4"/>
                <c:pt idx="0">
                  <c:v>Farmland</c:v>
                </c:pt>
                <c:pt idx="1">
                  <c:v>Crofts</c:v>
                </c:pt>
                <c:pt idx="2">
                  <c:v>Apportionments</c:v>
                </c:pt>
                <c:pt idx="3">
                  <c:v>Common grazings</c:v>
                </c:pt>
              </c:strCache>
            </c:strRef>
          </c:cat>
          <c:val>
            <c:numRef>
              <c:f>Sheet1!$B$2:$B$5</c:f>
              <c:numCache>
                <c:formatCode>General</c:formatCode>
                <c:ptCount val="4"/>
                <c:pt idx="0">
                  <c:v>150</c:v>
                </c:pt>
                <c:pt idx="1">
                  <c:v>1770</c:v>
                </c:pt>
                <c:pt idx="2">
                  <c:v>854</c:v>
                </c:pt>
                <c:pt idx="3">
                  <c:v>9359</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cy-GB"/>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y-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142857142857144"/>
          <c:y val="0.28678304239401498"/>
          <c:w val="0.26015037593984963"/>
          <c:h val="0.4314214463840399"/>
        </c:manualLayout>
      </c:layout>
      <c:pieChart>
        <c:varyColors val="1"/>
        <c:ser>
          <c:idx val="0"/>
          <c:order val="0"/>
          <c:tx>
            <c:strRef>
              <c:f>Sheet1!$B$1</c:f>
              <c:strCache>
                <c:ptCount val="1"/>
                <c:pt idx="0">
                  <c:v>1st Qtr</c:v>
                </c:pt>
              </c:strCache>
            </c:strRef>
          </c:tx>
          <c:spPr>
            <a:solidFill>
              <a:schemeClr val="accent1"/>
            </a:solidFill>
            <a:ln w="13656">
              <a:solidFill>
                <a:schemeClr val="tx1"/>
              </a:solidFill>
              <a:prstDash val="solid"/>
            </a:ln>
          </c:spPr>
          <c:dPt>
            <c:idx val="0"/>
            <c:bubble3D val="0"/>
          </c:dPt>
          <c:dPt>
            <c:idx val="1"/>
            <c:bubble3D val="0"/>
            <c:spPr>
              <a:solidFill>
                <a:schemeClr val="accent2"/>
              </a:solidFill>
              <a:ln w="13656">
                <a:solidFill>
                  <a:schemeClr val="tx1"/>
                </a:solidFill>
                <a:prstDash val="solid"/>
              </a:ln>
            </c:spPr>
          </c:dPt>
          <c:dLbls>
            <c:numFmt formatCode="0%" sourceLinked="0"/>
            <c:spPr>
              <a:noFill/>
              <a:ln w="27313">
                <a:noFill/>
              </a:ln>
            </c:spPr>
            <c:txPr>
              <a:bodyPr/>
              <a:lstStyle/>
              <a:p>
                <a:pPr>
                  <a:defRPr sz="1371" b="1" i="0" u="none" strike="noStrike" baseline="0">
                    <a:solidFill>
                      <a:schemeClr val="tx1"/>
                    </a:solidFill>
                    <a:latin typeface="Arial"/>
                    <a:ea typeface="Arial"/>
                    <a:cs typeface="Arial"/>
                  </a:defRPr>
                </a:pPr>
                <a:endParaRPr lang="cy-GB"/>
              </a:p>
            </c:txPr>
            <c:showLegendKey val="0"/>
            <c:showVal val="0"/>
            <c:showCatName val="1"/>
            <c:showSerName val="0"/>
            <c:showPercent val="1"/>
            <c:showBubbleSize val="0"/>
            <c:showLeaderLines val="1"/>
          </c:dLbls>
          <c:cat>
            <c:strRef>
              <c:f>Sheet1!$A$2:$A$3</c:f>
              <c:strCache>
                <c:ptCount val="2"/>
                <c:pt idx="0">
                  <c:v>No common grazing</c:v>
                </c:pt>
                <c:pt idx="1">
                  <c:v>With common grazing</c:v>
                </c:pt>
              </c:strCache>
            </c:strRef>
          </c:cat>
          <c:val>
            <c:numRef>
              <c:f>Sheet1!$B$2:$B$3</c:f>
              <c:numCache>
                <c:formatCode>General</c:formatCode>
                <c:ptCount val="2"/>
                <c:pt idx="0">
                  <c:v>17133</c:v>
                </c:pt>
                <c:pt idx="1">
                  <c:v>4395</c:v>
                </c:pt>
              </c:numCache>
            </c:numRef>
          </c:val>
        </c:ser>
        <c:dLbls>
          <c:showLegendKey val="0"/>
          <c:showVal val="0"/>
          <c:showCatName val="1"/>
          <c:showSerName val="0"/>
          <c:showPercent val="1"/>
          <c:showBubbleSize val="0"/>
          <c:showLeaderLines val="1"/>
        </c:dLbls>
        <c:firstSliceAng val="0"/>
      </c:pieChart>
      <c:spPr>
        <a:noFill/>
        <a:ln w="27313">
          <a:noFill/>
        </a:ln>
      </c:spPr>
    </c:plotArea>
    <c:plotVisOnly val="1"/>
    <c:dispBlanksAs val="zero"/>
    <c:showDLblsOverMax val="0"/>
  </c:chart>
  <c:spPr>
    <a:noFill/>
    <a:ln>
      <a:noFill/>
    </a:ln>
  </c:spPr>
  <c:txPr>
    <a:bodyPr/>
    <a:lstStyle/>
    <a:p>
      <a:pPr>
        <a:defRPr sz="1371" b="1" i="0" u="none" strike="noStrike" baseline="0">
          <a:solidFill>
            <a:schemeClr val="tx1"/>
          </a:solidFill>
          <a:latin typeface="Arial"/>
          <a:ea typeface="Arial"/>
          <a:cs typeface="Arial"/>
        </a:defRPr>
      </a:pPr>
      <a:endParaRPr lang="cy-GB"/>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cy-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cat>
            <c:strRef>
              <c:f>Sheet1!$A$2:$A$3</c:f>
              <c:strCache>
                <c:ptCount val="2"/>
                <c:pt idx="0">
                  <c:v>Reallocating</c:v>
                </c:pt>
                <c:pt idx="1">
                  <c:v>No reallocation</c:v>
                </c:pt>
              </c:strCache>
            </c:strRef>
          </c:cat>
          <c:val>
            <c:numRef>
              <c:f>Sheet1!$B$2:$B$3</c:f>
              <c:numCache>
                <c:formatCode>General</c:formatCode>
                <c:ptCount val="2"/>
                <c:pt idx="0">
                  <c:v>28</c:v>
                </c:pt>
                <c:pt idx="1">
                  <c:v>72</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2000"/>
          </a:pPr>
          <a:endParaRPr lang="cy-GB"/>
        </a:p>
      </c:txPr>
    </c:legend>
    <c:plotVisOnly val="1"/>
    <c:dispBlanksAs val="gap"/>
    <c:showDLblsOverMax val="0"/>
  </c:chart>
  <c:txPr>
    <a:bodyPr/>
    <a:lstStyle/>
    <a:p>
      <a:pPr>
        <a:defRPr sz="1800"/>
      </a:pPr>
      <a:endParaRPr lang="cy-GB"/>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GB"/>
          </a:p>
        </p:txBody>
      </p:sp>
      <p:sp>
        <p:nvSpPr>
          <p:cNvPr id="40963" name="Rectangle 3"/>
          <p:cNvSpPr>
            <a:spLocks noGrp="1" noChangeArrowheads="1"/>
          </p:cNvSpPr>
          <p:nvPr>
            <p:ph type="dt" sz="quarter"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GB"/>
          </a:p>
        </p:txBody>
      </p:sp>
      <p:sp>
        <p:nvSpPr>
          <p:cNvPr id="40964" name="Rectangle 4"/>
          <p:cNvSpPr>
            <a:spLocks noGrp="1" noChangeArrowheads="1"/>
          </p:cNvSpPr>
          <p:nvPr>
            <p:ph type="ftr" sz="quarter" idx="2"/>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GB"/>
          </a:p>
        </p:txBody>
      </p:sp>
      <p:sp>
        <p:nvSpPr>
          <p:cNvPr id="40965" name="Rectangle 5"/>
          <p:cNvSpPr>
            <a:spLocks noGrp="1" noChangeArrowheads="1"/>
          </p:cNvSpPr>
          <p:nvPr>
            <p:ph type="sldNum" sz="quarter" idx="3"/>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82E511FD-D21B-4956-9923-D4929D40EC5E}" type="slidenum">
              <a:rPr lang="en-GB"/>
              <a:pPr>
                <a:defRPr/>
              </a:pPr>
              <a:t>‹#›</a:t>
            </a:fld>
            <a:endParaRPr lang="en-GB"/>
          </a:p>
        </p:txBody>
      </p:sp>
    </p:spTree>
    <p:extLst>
      <p:ext uri="{BB962C8B-B14F-4D97-AF65-F5344CB8AC3E}">
        <p14:creationId xmlns:p14="http://schemas.microsoft.com/office/powerpoint/2010/main" val="191763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GB"/>
          </a:p>
        </p:txBody>
      </p:sp>
      <p:sp>
        <p:nvSpPr>
          <p:cNvPr id="7171" name="Rectangle 3"/>
          <p:cNvSpPr>
            <a:spLocks noGrp="1" noChangeArrowheads="1"/>
          </p:cNvSpPr>
          <p:nvPr>
            <p:ph type="dt"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GB"/>
          </a:p>
        </p:txBody>
      </p:sp>
      <p:sp>
        <p:nvSpPr>
          <p:cNvPr id="7270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7174"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GB"/>
          </a:p>
        </p:txBody>
      </p:sp>
      <p:sp>
        <p:nvSpPr>
          <p:cNvPr id="7175" name="Rectangle 7"/>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C07540DC-29C3-4600-AA43-65DA29E5A417}" type="slidenum">
              <a:rPr lang="en-GB"/>
              <a:pPr>
                <a:defRPr/>
              </a:pPr>
              <a:t>‹#›</a:t>
            </a:fld>
            <a:endParaRPr lang="en-GB"/>
          </a:p>
        </p:txBody>
      </p:sp>
    </p:spTree>
    <p:extLst>
      <p:ext uri="{BB962C8B-B14F-4D97-AF65-F5344CB8AC3E}">
        <p14:creationId xmlns:p14="http://schemas.microsoft.com/office/powerpoint/2010/main" val="34337161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y-GB"/>
          </a:p>
        </p:txBody>
      </p:sp>
      <p:sp>
        <p:nvSpPr>
          <p:cNvPr id="4" name="Slide Number Placeholder 3"/>
          <p:cNvSpPr>
            <a:spLocks noGrp="1"/>
          </p:cNvSpPr>
          <p:nvPr>
            <p:ph type="sldNum" sz="quarter" idx="10"/>
          </p:nvPr>
        </p:nvSpPr>
        <p:spPr/>
        <p:txBody>
          <a:bodyPr/>
          <a:lstStyle/>
          <a:p>
            <a:pPr>
              <a:defRPr/>
            </a:pPr>
            <a:fld id="{C07540DC-29C3-4600-AA43-65DA29E5A417}" type="slidenum">
              <a:rPr lang="en-GB" smtClean="0"/>
              <a:pPr>
                <a:defRPr/>
              </a:pPr>
              <a:t>16</a:t>
            </a:fld>
            <a:endParaRPr lang="en-GB"/>
          </a:p>
        </p:txBody>
      </p:sp>
    </p:spTree>
    <p:extLst>
      <p:ext uri="{BB962C8B-B14F-4D97-AF65-F5344CB8AC3E}">
        <p14:creationId xmlns:p14="http://schemas.microsoft.com/office/powerpoint/2010/main" val="2116586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E441822-2BEA-451F-9557-D6DD680A1FFB}" type="slidenum">
              <a:rPr lang="en-GB" sz="1200" smtClean="0">
                <a:solidFill>
                  <a:srgbClr val="000000"/>
                </a:solidFill>
              </a:rPr>
              <a:pPr/>
              <a:t>18</a:t>
            </a:fld>
            <a:endParaRPr lang="en-GB" sz="1200"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1392C96-4947-4F4E-9457-7D1477270815}" type="slidenum">
              <a:rPr lang="en-GB" sz="1200" smtClean="0">
                <a:solidFill>
                  <a:srgbClr val="000000"/>
                </a:solidFill>
              </a:rPr>
              <a:pPr/>
              <a:t>23</a:t>
            </a:fld>
            <a:endParaRPr lang="en-GB" sz="1200" smtClean="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y-GB"/>
          </a:p>
        </p:txBody>
      </p:sp>
      <p:sp>
        <p:nvSpPr>
          <p:cNvPr id="4" name="Slide Number Placeholder 3"/>
          <p:cNvSpPr>
            <a:spLocks noGrp="1"/>
          </p:cNvSpPr>
          <p:nvPr>
            <p:ph type="sldNum" sz="quarter" idx="10"/>
          </p:nvPr>
        </p:nvSpPr>
        <p:spPr/>
        <p:txBody>
          <a:bodyPr/>
          <a:lstStyle/>
          <a:p>
            <a:pPr>
              <a:defRPr/>
            </a:pPr>
            <a:fld id="{58B403FB-56BF-4360-AD40-5512E11DE846}" type="slidenum">
              <a:rPr lang="en-GB" smtClean="0"/>
              <a:pPr>
                <a:defRPr/>
              </a:pPr>
              <a:t>29</a:t>
            </a:fld>
            <a:endParaRPr lang="en-GB"/>
          </a:p>
        </p:txBody>
      </p:sp>
    </p:spTree>
    <p:extLst>
      <p:ext uri="{BB962C8B-B14F-4D97-AF65-F5344CB8AC3E}">
        <p14:creationId xmlns:p14="http://schemas.microsoft.com/office/powerpoint/2010/main" val="1978367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y-GB"/>
          </a:p>
        </p:txBody>
      </p:sp>
      <p:sp>
        <p:nvSpPr>
          <p:cNvPr id="4" name="Slide Number Placeholder 3"/>
          <p:cNvSpPr>
            <a:spLocks noGrp="1"/>
          </p:cNvSpPr>
          <p:nvPr>
            <p:ph type="sldNum" sz="quarter" idx="10"/>
          </p:nvPr>
        </p:nvSpPr>
        <p:spPr/>
        <p:txBody>
          <a:bodyPr/>
          <a:lstStyle/>
          <a:p>
            <a:pPr>
              <a:defRPr/>
            </a:pPr>
            <a:fld id="{C07540DC-29C3-4600-AA43-65DA29E5A417}" type="slidenum">
              <a:rPr lang="en-GB" smtClean="0"/>
              <a:pPr>
                <a:defRPr/>
              </a:pPr>
              <a:t>30</a:t>
            </a:fld>
            <a:endParaRPr lang="en-GB"/>
          </a:p>
        </p:txBody>
      </p:sp>
    </p:spTree>
    <p:extLst>
      <p:ext uri="{BB962C8B-B14F-4D97-AF65-F5344CB8AC3E}">
        <p14:creationId xmlns:p14="http://schemas.microsoft.com/office/powerpoint/2010/main" val="1071648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y-GB"/>
          </a:p>
        </p:txBody>
      </p:sp>
      <p:sp>
        <p:nvSpPr>
          <p:cNvPr id="4" name="Slide Number Placeholder 3"/>
          <p:cNvSpPr>
            <a:spLocks noGrp="1"/>
          </p:cNvSpPr>
          <p:nvPr>
            <p:ph type="sldNum" sz="quarter" idx="10"/>
          </p:nvPr>
        </p:nvSpPr>
        <p:spPr/>
        <p:txBody>
          <a:bodyPr/>
          <a:lstStyle/>
          <a:p>
            <a:pPr>
              <a:defRPr/>
            </a:pPr>
            <a:fld id="{81DDF80C-B0C7-4353-924F-2D6E1AEADA85}" type="slidenum">
              <a:rPr lang="en-GB">
                <a:solidFill>
                  <a:prstClr val="black"/>
                </a:solidFill>
              </a:rPr>
              <a:pPr>
                <a:defRPr/>
              </a:pPr>
              <a:t>31</a:t>
            </a:fld>
            <a:endParaRPr lang="en-GB">
              <a:solidFill>
                <a:prstClr val="black"/>
              </a:solidFill>
            </a:endParaRPr>
          </a:p>
        </p:txBody>
      </p:sp>
    </p:spTree>
    <p:extLst>
      <p:ext uri="{BB962C8B-B14F-4D97-AF65-F5344CB8AC3E}">
        <p14:creationId xmlns:p14="http://schemas.microsoft.com/office/powerpoint/2010/main" val="23186864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y-GB"/>
          </a:p>
        </p:txBody>
      </p:sp>
      <p:sp>
        <p:nvSpPr>
          <p:cNvPr id="4" name="Slide Number Placeholder 3"/>
          <p:cNvSpPr>
            <a:spLocks noGrp="1"/>
          </p:cNvSpPr>
          <p:nvPr>
            <p:ph type="sldNum" sz="quarter" idx="10"/>
          </p:nvPr>
        </p:nvSpPr>
        <p:spPr/>
        <p:txBody>
          <a:bodyPr/>
          <a:lstStyle/>
          <a:p>
            <a:pPr>
              <a:defRPr/>
            </a:pPr>
            <a:fld id="{81DDF80C-B0C7-4353-924F-2D6E1AEADA85}" type="slidenum">
              <a:rPr lang="en-GB">
                <a:solidFill>
                  <a:prstClr val="black"/>
                </a:solidFill>
              </a:rPr>
              <a:pPr>
                <a:defRPr/>
              </a:pPr>
              <a:t>32</a:t>
            </a:fld>
            <a:endParaRPr lang="en-GB">
              <a:solidFill>
                <a:prstClr val="black"/>
              </a:solidFill>
            </a:endParaRPr>
          </a:p>
        </p:txBody>
      </p:sp>
    </p:spTree>
    <p:extLst>
      <p:ext uri="{BB962C8B-B14F-4D97-AF65-F5344CB8AC3E}">
        <p14:creationId xmlns:p14="http://schemas.microsoft.com/office/powerpoint/2010/main" val="2318686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y-GB"/>
          </a:p>
        </p:txBody>
      </p:sp>
      <p:sp>
        <p:nvSpPr>
          <p:cNvPr id="4" name="Slide Number Placeholder 3"/>
          <p:cNvSpPr>
            <a:spLocks noGrp="1"/>
          </p:cNvSpPr>
          <p:nvPr>
            <p:ph type="sldNum" sz="quarter" idx="10"/>
          </p:nvPr>
        </p:nvSpPr>
        <p:spPr/>
        <p:txBody>
          <a:bodyPr/>
          <a:lstStyle/>
          <a:p>
            <a:pPr>
              <a:defRPr/>
            </a:pPr>
            <a:fld id="{F6270040-9434-4A9B-A34F-975B31ED570D}" type="slidenum">
              <a:rPr lang="en-GB" smtClean="0"/>
              <a:pPr>
                <a:defRPr/>
              </a:pPr>
              <a:t>7</a:t>
            </a:fld>
            <a:endParaRPr lang="en-GB"/>
          </a:p>
        </p:txBody>
      </p:sp>
    </p:spTree>
    <p:extLst>
      <p:ext uri="{BB962C8B-B14F-4D97-AF65-F5344CB8AC3E}">
        <p14:creationId xmlns:p14="http://schemas.microsoft.com/office/powerpoint/2010/main" val="2173610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y-GB"/>
          </a:p>
        </p:txBody>
      </p:sp>
      <p:sp>
        <p:nvSpPr>
          <p:cNvPr id="4" name="Slide Number Placeholder 3"/>
          <p:cNvSpPr>
            <a:spLocks noGrp="1"/>
          </p:cNvSpPr>
          <p:nvPr>
            <p:ph type="sldNum" sz="quarter" idx="10"/>
          </p:nvPr>
        </p:nvSpPr>
        <p:spPr/>
        <p:txBody>
          <a:bodyPr/>
          <a:lstStyle/>
          <a:p>
            <a:pPr>
              <a:defRPr/>
            </a:pPr>
            <a:fld id="{F6270040-9434-4A9B-A34F-975B31ED570D}" type="slidenum">
              <a:rPr lang="en-GB" smtClean="0"/>
              <a:pPr>
                <a:defRPr/>
              </a:pPr>
              <a:t>8</a:t>
            </a:fld>
            <a:endParaRPr lang="en-GB"/>
          </a:p>
        </p:txBody>
      </p:sp>
    </p:spTree>
    <p:extLst>
      <p:ext uri="{BB962C8B-B14F-4D97-AF65-F5344CB8AC3E}">
        <p14:creationId xmlns:p14="http://schemas.microsoft.com/office/powerpoint/2010/main" val="2173610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y-GB"/>
          </a:p>
        </p:txBody>
      </p:sp>
      <p:sp>
        <p:nvSpPr>
          <p:cNvPr id="4" name="Slide Number Placeholder 3"/>
          <p:cNvSpPr>
            <a:spLocks noGrp="1"/>
          </p:cNvSpPr>
          <p:nvPr>
            <p:ph type="sldNum" sz="quarter" idx="10"/>
          </p:nvPr>
        </p:nvSpPr>
        <p:spPr/>
        <p:txBody>
          <a:bodyPr/>
          <a:lstStyle/>
          <a:p>
            <a:pPr>
              <a:defRPr/>
            </a:pPr>
            <a:fld id="{F6270040-9434-4A9B-A34F-975B31ED570D}" type="slidenum">
              <a:rPr lang="en-GB" smtClean="0"/>
              <a:pPr>
                <a:defRPr/>
              </a:pPr>
              <a:t>9</a:t>
            </a:fld>
            <a:endParaRPr lang="en-GB"/>
          </a:p>
        </p:txBody>
      </p:sp>
    </p:spTree>
    <p:extLst>
      <p:ext uri="{BB962C8B-B14F-4D97-AF65-F5344CB8AC3E}">
        <p14:creationId xmlns:p14="http://schemas.microsoft.com/office/powerpoint/2010/main" val="11416054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1268413"/>
            <a:ext cx="9144000" cy="4392612"/>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670550"/>
            <a:ext cx="92392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6988"/>
            <a:ext cx="9180513" cy="129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logo_efncp"/>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513" y="5661025"/>
            <a:ext cx="4176713"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2"/>
          <p:cNvSpPr>
            <a:spLocks noGrp="1" noChangeArrowheads="1"/>
          </p:cNvSpPr>
          <p:nvPr>
            <p:ph type="ctrTitle"/>
          </p:nvPr>
        </p:nvSpPr>
        <p:spPr>
          <a:xfrm>
            <a:off x="685800" y="2130425"/>
            <a:ext cx="7772400" cy="1470025"/>
          </a:xfrm>
        </p:spPr>
        <p:txBody>
          <a:bodyPr/>
          <a:lstStyle>
            <a:lvl1pPr>
              <a:defRPr smtClean="0">
                <a:solidFill>
                  <a:schemeClr val="bg1"/>
                </a:solidFill>
                <a:latin typeface="Arial" charset="0"/>
              </a:defRPr>
            </a:lvl1pPr>
          </a:lstStyle>
          <a:p>
            <a:pPr lvl="0"/>
            <a:r>
              <a:rPr lang="en-GB" noProof="0" smtClean="0"/>
              <a:t>Click to edit Master title style</a:t>
            </a:r>
          </a:p>
        </p:txBody>
      </p:sp>
      <p:sp>
        <p:nvSpPr>
          <p:cNvPr id="47108" name="Rectangle 3"/>
          <p:cNvSpPr>
            <a:spLocks noGrp="1" noChangeArrowheads="1"/>
          </p:cNvSpPr>
          <p:nvPr>
            <p:ph type="subTitle" idx="1"/>
          </p:nvPr>
        </p:nvSpPr>
        <p:spPr>
          <a:xfrm>
            <a:off x="1371600" y="3886200"/>
            <a:ext cx="6400800" cy="1752600"/>
          </a:xfrm>
        </p:spPr>
        <p:txBody>
          <a:bodyPr/>
          <a:lstStyle>
            <a:lvl1pPr marL="0" indent="0" algn="ctr">
              <a:buFontTx/>
              <a:buNone/>
              <a:defRPr smtClean="0">
                <a:solidFill>
                  <a:schemeClr val="accent2"/>
                </a:solidFill>
                <a:latin typeface="Arial" charset="0"/>
              </a:defRPr>
            </a:lvl1pPr>
          </a:lstStyle>
          <a:p>
            <a:pPr lvl="0"/>
            <a:r>
              <a:rPr lang="en-GB" noProof="0" smtClean="0"/>
              <a:t>Click to edit Master subtitle style</a:t>
            </a:r>
          </a:p>
        </p:txBody>
      </p:sp>
    </p:spTree>
    <p:extLst>
      <p:ext uri="{BB962C8B-B14F-4D97-AF65-F5344CB8AC3E}">
        <p14:creationId xmlns:p14="http://schemas.microsoft.com/office/powerpoint/2010/main" val="3659530831"/>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492875"/>
            <a:ext cx="2339975" cy="365125"/>
          </a:xfrm>
          <a:prstGeom prst="rect">
            <a:avLst/>
          </a:prstGeom>
        </p:spPr>
        <p:txBody>
          <a:bodyPr/>
          <a:lstStyle>
            <a:lvl1pPr>
              <a:defRPr>
                <a:solidFill>
                  <a:srgbClr val="000000"/>
                </a:solidFill>
                <a:cs typeface="+mn-cs"/>
              </a:defRPr>
            </a:lvl1pPr>
          </a:lstStyle>
          <a:p>
            <a:pPr>
              <a:defRPr/>
            </a:pPr>
            <a:fld id="{FF7871D4-C7B4-44D0-9F00-054A7841677D}" type="datetimeFigureOut">
              <a:rPr lang="en-US"/>
              <a:pPr>
                <a:defRPr/>
              </a:pPr>
              <a:t>9/15/2011</a:t>
            </a:fld>
            <a:endParaRPr lang="en-US"/>
          </a:p>
        </p:txBody>
      </p:sp>
      <p:sp>
        <p:nvSpPr>
          <p:cNvPr id="5" name="Footer Placeholder 4"/>
          <p:cNvSpPr>
            <a:spLocks noGrp="1"/>
          </p:cNvSpPr>
          <p:nvPr>
            <p:ph type="ftr" sz="quarter" idx="11"/>
          </p:nvPr>
        </p:nvSpPr>
        <p:spPr>
          <a:xfrm>
            <a:off x="2797175" y="6492875"/>
            <a:ext cx="2249488" cy="365125"/>
          </a:xfrm>
          <a:prstGeom prst="rect">
            <a:avLst/>
          </a:prstGeom>
        </p:spPr>
        <p:txBody>
          <a:bodyPr/>
          <a:lstStyle>
            <a:lvl1pPr>
              <a:defRPr>
                <a:solidFill>
                  <a:srgbClr val="000000"/>
                </a:solidFill>
                <a:cs typeface="+mn-cs"/>
              </a:defRPr>
            </a:lvl1pPr>
          </a:lstStyle>
          <a:p>
            <a:pPr>
              <a:defRPr/>
            </a:pPr>
            <a:endParaRPr lang="en-GB"/>
          </a:p>
        </p:txBody>
      </p:sp>
      <p:sp>
        <p:nvSpPr>
          <p:cNvPr id="6" name="Slide Number Placeholder 5"/>
          <p:cNvSpPr>
            <a:spLocks noGrp="1"/>
          </p:cNvSpPr>
          <p:nvPr>
            <p:ph type="sldNum" sz="quarter" idx="12"/>
          </p:nvPr>
        </p:nvSpPr>
        <p:spPr>
          <a:xfrm>
            <a:off x="6846888" y="6523038"/>
            <a:ext cx="2019300" cy="261937"/>
          </a:xfrm>
          <a:prstGeom prst="rect">
            <a:avLst/>
          </a:prstGeom>
        </p:spPr>
        <p:txBody>
          <a:bodyPr/>
          <a:lstStyle>
            <a:lvl1pPr>
              <a:defRPr>
                <a:solidFill>
                  <a:srgbClr val="000000"/>
                </a:solidFill>
                <a:cs typeface="+mn-cs"/>
              </a:defRPr>
            </a:lvl1pPr>
          </a:lstStyle>
          <a:p>
            <a:pPr>
              <a:defRPr/>
            </a:pPr>
            <a:fld id="{210154CC-8D85-454A-BD4F-3CE34B9F122F}" type="slidenum">
              <a:rPr lang="en-US"/>
              <a:pPr>
                <a:defRPr/>
              </a:pPr>
              <a:t>‹#›</a:t>
            </a:fld>
            <a:endParaRPr lang="en-US"/>
          </a:p>
        </p:txBody>
      </p:sp>
    </p:spTree>
    <p:extLst>
      <p:ext uri="{BB962C8B-B14F-4D97-AF65-F5344CB8AC3E}">
        <p14:creationId xmlns:p14="http://schemas.microsoft.com/office/powerpoint/2010/main" val="1414031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1268413"/>
            <a:ext cx="9144000" cy="4392612"/>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cs typeface="Arial" pitchFamily="34" charset="0"/>
            </a:endParaRPr>
          </a:p>
        </p:txBody>
      </p:sp>
      <p:pic>
        <p:nvPicPr>
          <p:cNvPr id="5"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670550"/>
            <a:ext cx="92392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6988"/>
            <a:ext cx="9180513" cy="129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logo_efncp"/>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513" y="5661025"/>
            <a:ext cx="4176713"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2"/>
          <p:cNvSpPr>
            <a:spLocks noGrp="1" noChangeArrowheads="1"/>
          </p:cNvSpPr>
          <p:nvPr>
            <p:ph type="ctrTitle"/>
          </p:nvPr>
        </p:nvSpPr>
        <p:spPr>
          <a:xfrm>
            <a:off x="685800" y="2130425"/>
            <a:ext cx="7772400" cy="1470025"/>
          </a:xfrm>
        </p:spPr>
        <p:txBody>
          <a:bodyPr/>
          <a:lstStyle>
            <a:lvl1pPr>
              <a:defRPr smtClean="0">
                <a:solidFill>
                  <a:schemeClr val="bg1"/>
                </a:solidFill>
                <a:latin typeface="Arial" pitchFamily="34" charset="0"/>
              </a:defRPr>
            </a:lvl1pPr>
          </a:lstStyle>
          <a:p>
            <a:pPr lvl="0"/>
            <a:r>
              <a:rPr lang="en-GB" noProof="0" smtClean="0"/>
              <a:t>Click to edit Master title style</a:t>
            </a:r>
          </a:p>
        </p:txBody>
      </p:sp>
      <p:sp>
        <p:nvSpPr>
          <p:cNvPr id="47108" name="Rectangle 3"/>
          <p:cNvSpPr>
            <a:spLocks noGrp="1" noChangeArrowheads="1"/>
          </p:cNvSpPr>
          <p:nvPr>
            <p:ph type="subTitle" idx="1"/>
          </p:nvPr>
        </p:nvSpPr>
        <p:spPr>
          <a:xfrm>
            <a:off x="1371600" y="3886200"/>
            <a:ext cx="6400800" cy="1752600"/>
          </a:xfrm>
        </p:spPr>
        <p:txBody>
          <a:bodyPr/>
          <a:lstStyle>
            <a:lvl1pPr marL="0" indent="0" algn="ctr">
              <a:buFontTx/>
              <a:buNone/>
              <a:defRPr smtClean="0">
                <a:solidFill>
                  <a:schemeClr val="accent2"/>
                </a:solidFill>
                <a:latin typeface="Arial" pitchFamily="34" charset="0"/>
              </a:defRPr>
            </a:lvl1pPr>
          </a:lstStyle>
          <a:p>
            <a:pPr lvl="0"/>
            <a:r>
              <a:rPr lang="en-GB" noProof="0" smtClean="0"/>
              <a:t>Click to edit Master subtitle style</a:t>
            </a:r>
          </a:p>
        </p:txBody>
      </p:sp>
    </p:spTree>
    <p:extLst>
      <p:ext uri="{BB962C8B-B14F-4D97-AF65-F5344CB8AC3E}">
        <p14:creationId xmlns:p14="http://schemas.microsoft.com/office/powerpoint/2010/main" val="1403460171"/>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efncp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22925"/>
            <a:ext cx="13716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2286000"/>
            <a:ext cx="7772400" cy="1143000"/>
          </a:xfrm>
        </p:spPr>
        <p:txBody>
          <a:bodyPr/>
          <a:lstStyle>
            <a:lvl1pPr>
              <a:defRPr/>
            </a:lvl1pPr>
          </a:lstStyle>
          <a:p>
            <a:r>
              <a:rPr lang="en-GB"/>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GB"/>
              <a:t>Click to edit Master subtitle style</a:t>
            </a:r>
          </a:p>
        </p:txBody>
      </p:sp>
    </p:spTree>
    <p:extLst>
      <p:ext uri="{BB962C8B-B14F-4D97-AF65-F5344CB8AC3E}">
        <p14:creationId xmlns:p14="http://schemas.microsoft.com/office/powerpoint/2010/main" val="1320719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1268413"/>
            <a:ext cx="9144000" cy="4392612"/>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cs typeface="Arial" pitchFamily="34" charset="0"/>
            </a:endParaRPr>
          </a:p>
        </p:txBody>
      </p:sp>
      <p:pic>
        <p:nvPicPr>
          <p:cNvPr id="5"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670550"/>
            <a:ext cx="92392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6988"/>
            <a:ext cx="9180513" cy="129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logo_efncp"/>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513" y="5661025"/>
            <a:ext cx="4176713"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2"/>
          <p:cNvSpPr>
            <a:spLocks noGrp="1" noChangeArrowheads="1"/>
          </p:cNvSpPr>
          <p:nvPr>
            <p:ph type="ctrTitle"/>
          </p:nvPr>
        </p:nvSpPr>
        <p:spPr>
          <a:xfrm>
            <a:off x="685800" y="2130425"/>
            <a:ext cx="7772400" cy="1470025"/>
          </a:xfrm>
        </p:spPr>
        <p:txBody>
          <a:bodyPr/>
          <a:lstStyle>
            <a:lvl1pPr>
              <a:defRPr smtClean="0">
                <a:solidFill>
                  <a:schemeClr val="bg1"/>
                </a:solidFill>
                <a:latin typeface="Arial" pitchFamily="34" charset="0"/>
              </a:defRPr>
            </a:lvl1pPr>
          </a:lstStyle>
          <a:p>
            <a:pPr lvl="0"/>
            <a:r>
              <a:rPr lang="en-GB" noProof="0" smtClean="0"/>
              <a:t>Click to edit Master title style</a:t>
            </a:r>
          </a:p>
        </p:txBody>
      </p:sp>
      <p:sp>
        <p:nvSpPr>
          <p:cNvPr id="47108" name="Rectangle 3"/>
          <p:cNvSpPr>
            <a:spLocks noGrp="1" noChangeArrowheads="1"/>
          </p:cNvSpPr>
          <p:nvPr>
            <p:ph type="subTitle" idx="1"/>
          </p:nvPr>
        </p:nvSpPr>
        <p:spPr>
          <a:xfrm>
            <a:off x="1371600" y="3886200"/>
            <a:ext cx="6400800" cy="1752600"/>
          </a:xfrm>
        </p:spPr>
        <p:txBody>
          <a:bodyPr/>
          <a:lstStyle>
            <a:lvl1pPr marL="0" indent="0" algn="ctr">
              <a:buFontTx/>
              <a:buNone/>
              <a:defRPr smtClean="0">
                <a:solidFill>
                  <a:schemeClr val="accent2"/>
                </a:solidFill>
                <a:latin typeface="Arial" pitchFamily="34" charset="0"/>
              </a:defRPr>
            </a:lvl1pPr>
          </a:lstStyle>
          <a:p>
            <a:pPr lvl="0"/>
            <a:r>
              <a:rPr lang="en-GB" noProof="0" smtClean="0"/>
              <a:t>Click to edit Master subtitle style</a:t>
            </a:r>
          </a:p>
        </p:txBody>
      </p:sp>
    </p:spTree>
    <p:extLst>
      <p:ext uri="{BB962C8B-B14F-4D97-AF65-F5344CB8AC3E}">
        <p14:creationId xmlns:p14="http://schemas.microsoft.com/office/powerpoint/2010/main" val="79880368"/>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efncp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22925"/>
            <a:ext cx="13716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2286000"/>
            <a:ext cx="7772400" cy="1143000"/>
          </a:xfrm>
        </p:spPr>
        <p:txBody>
          <a:bodyPr/>
          <a:lstStyle>
            <a:lvl1pPr>
              <a:defRPr/>
            </a:lvl1pPr>
          </a:lstStyle>
          <a:p>
            <a:r>
              <a:rPr lang="en-GB"/>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GB"/>
              <a:t>Click to edit Master subtitle style</a:t>
            </a:r>
          </a:p>
        </p:txBody>
      </p:sp>
    </p:spTree>
    <p:extLst>
      <p:ext uri="{BB962C8B-B14F-4D97-AF65-F5344CB8AC3E}">
        <p14:creationId xmlns:p14="http://schemas.microsoft.com/office/powerpoint/2010/main" val="1366292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492875"/>
            <a:ext cx="2339975" cy="365125"/>
          </a:xfrm>
          <a:prstGeom prst="rect">
            <a:avLst/>
          </a:prstGeom>
        </p:spPr>
        <p:txBody>
          <a:bodyPr/>
          <a:lstStyle>
            <a:lvl1pPr>
              <a:defRPr>
                <a:solidFill>
                  <a:srgbClr val="000000"/>
                </a:solidFill>
                <a:cs typeface="+mn-cs"/>
              </a:defRPr>
            </a:lvl1pPr>
          </a:lstStyle>
          <a:p>
            <a:pPr>
              <a:defRPr/>
            </a:pPr>
            <a:fld id="{FFE931EA-862F-4DF1-83B9-EFD1F4CC24D7}" type="datetimeFigureOut">
              <a:rPr lang="en-US"/>
              <a:pPr>
                <a:defRPr/>
              </a:pPr>
              <a:t>9/15/2011</a:t>
            </a:fld>
            <a:endParaRPr lang="en-US"/>
          </a:p>
        </p:txBody>
      </p:sp>
      <p:sp>
        <p:nvSpPr>
          <p:cNvPr id="5" name="Footer Placeholder 4"/>
          <p:cNvSpPr>
            <a:spLocks noGrp="1"/>
          </p:cNvSpPr>
          <p:nvPr>
            <p:ph type="ftr" sz="quarter" idx="11"/>
          </p:nvPr>
        </p:nvSpPr>
        <p:spPr>
          <a:xfrm>
            <a:off x="2797175" y="6492875"/>
            <a:ext cx="2249488" cy="365125"/>
          </a:xfrm>
          <a:prstGeom prst="rect">
            <a:avLst/>
          </a:prstGeom>
        </p:spPr>
        <p:txBody>
          <a:bodyPr/>
          <a:lstStyle>
            <a:lvl1pPr>
              <a:defRPr>
                <a:solidFill>
                  <a:srgbClr val="000000"/>
                </a:solidFill>
                <a:cs typeface="+mn-cs"/>
              </a:defRPr>
            </a:lvl1pPr>
          </a:lstStyle>
          <a:p>
            <a:pPr>
              <a:defRPr/>
            </a:pPr>
            <a:endParaRPr lang="en-GB"/>
          </a:p>
        </p:txBody>
      </p:sp>
      <p:sp>
        <p:nvSpPr>
          <p:cNvPr id="6" name="Slide Number Placeholder 5"/>
          <p:cNvSpPr>
            <a:spLocks noGrp="1"/>
          </p:cNvSpPr>
          <p:nvPr>
            <p:ph type="sldNum" sz="quarter" idx="12"/>
          </p:nvPr>
        </p:nvSpPr>
        <p:spPr>
          <a:xfrm>
            <a:off x="6846888" y="6523038"/>
            <a:ext cx="2019300" cy="261937"/>
          </a:xfrm>
          <a:prstGeom prst="rect">
            <a:avLst/>
          </a:prstGeom>
        </p:spPr>
        <p:txBody>
          <a:bodyPr/>
          <a:lstStyle>
            <a:lvl1pPr>
              <a:defRPr>
                <a:solidFill>
                  <a:srgbClr val="000000"/>
                </a:solidFill>
                <a:cs typeface="+mn-cs"/>
              </a:defRPr>
            </a:lvl1pPr>
          </a:lstStyle>
          <a:p>
            <a:pPr>
              <a:defRPr/>
            </a:pPr>
            <a:fld id="{DA88A9E5-6668-4517-8895-26531F4DF7EA}" type="slidenum">
              <a:rPr lang="en-US"/>
              <a:pPr>
                <a:defRPr/>
              </a:pPr>
              <a:t>‹#›</a:t>
            </a:fld>
            <a:endParaRPr lang="en-US"/>
          </a:p>
        </p:txBody>
      </p:sp>
    </p:spTree>
    <p:extLst>
      <p:ext uri="{BB962C8B-B14F-4D97-AF65-F5344CB8AC3E}">
        <p14:creationId xmlns:p14="http://schemas.microsoft.com/office/powerpoint/2010/main" val="2187664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efncp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22925"/>
            <a:ext cx="13716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2286000"/>
            <a:ext cx="7772400" cy="1143000"/>
          </a:xfrm>
        </p:spPr>
        <p:txBody>
          <a:bodyPr/>
          <a:lstStyle>
            <a:lvl1pPr>
              <a:defRPr/>
            </a:lvl1pPr>
          </a:lstStyle>
          <a:p>
            <a:r>
              <a:rPr lang="en-GB"/>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GB"/>
              <a:t>Click to edit Master subtitle style</a:t>
            </a:r>
          </a:p>
        </p:txBody>
      </p:sp>
    </p:spTree>
    <p:extLst>
      <p:ext uri="{BB962C8B-B14F-4D97-AF65-F5344CB8AC3E}">
        <p14:creationId xmlns:p14="http://schemas.microsoft.com/office/powerpoint/2010/main" val="2712879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1268413"/>
            <a:ext cx="9144000" cy="4392612"/>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cs typeface="Arial" pitchFamily="34" charset="0"/>
            </a:endParaRPr>
          </a:p>
        </p:txBody>
      </p:sp>
      <p:pic>
        <p:nvPicPr>
          <p:cNvPr id="5"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670550"/>
            <a:ext cx="92392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6988"/>
            <a:ext cx="9180513" cy="129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logo_efncp"/>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513" y="5661025"/>
            <a:ext cx="4176713"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2"/>
          <p:cNvSpPr>
            <a:spLocks noGrp="1" noChangeArrowheads="1"/>
          </p:cNvSpPr>
          <p:nvPr>
            <p:ph type="ctrTitle"/>
          </p:nvPr>
        </p:nvSpPr>
        <p:spPr>
          <a:xfrm>
            <a:off x="685800" y="2130425"/>
            <a:ext cx="7772400" cy="1470025"/>
          </a:xfrm>
        </p:spPr>
        <p:txBody>
          <a:bodyPr/>
          <a:lstStyle>
            <a:lvl1pPr>
              <a:defRPr smtClean="0">
                <a:solidFill>
                  <a:schemeClr val="bg1"/>
                </a:solidFill>
                <a:latin typeface="Arial" pitchFamily="34" charset="0"/>
              </a:defRPr>
            </a:lvl1pPr>
          </a:lstStyle>
          <a:p>
            <a:pPr lvl="0"/>
            <a:r>
              <a:rPr lang="en-GB" noProof="0" smtClean="0"/>
              <a:t>Click to edit Master title style</a:t>
            </a:r>
          </a:p>
        </p:txBody>
      </p:sp>
      <p:sp>
        <p:nvSpPr>
          <p:cNvPr id="47108" name="Rectangle 3"/>
          <p:cNvSpPr>
            <a:spLocks noGrp="1" noChangeArrowheads="1"/>
          </p:cNvSpPr>
          <p:nvPr>
            <p:ph type="subTitle" idx="1"/>
          </p:nvPr>
        </p:nvSpPr>
        <p:spPr>
          <a:xfrm>
            <a:off x="1371600" y="3886200"/>
            <a:ext cx="6400800" cy="1752600"/>
          </a:xfrm>
        </p:spPr>
        <p:txBody>
          <a:bodyPr/>
          <a:lstStyle>
            <a:lvl1pPr marL="0" indent="0" algn="ctr">
              <a:buFontTx/>
              <a:buNone/>
              <a:defRPr smtClean="0">
                <a:solidFill>
                  <a:schemeClr val="accent2"/>
                </a:solidFill>
                <a:latin typeface="Arial" pitchFamily="34" charset="0"/>
              </a:defRPr>
            </a:lvl1pPr>
          </a:lstStyle>
          <a:p>
            <a:pPr lvl="0"/>
            <a:r>
              <a:rPr lang="en-GB" noProof="0" smtClean="0"/>
              <a:t>Click to edit Master subtitle style</a:t>
            </a:r>
          </a:p>
        </p:txBody>
      </p:sp>
    </p:spTree>
    <p:extLst>
      <p:ext uri="{BB962C8B-B14F-4D97-AF65-F5344CB8AC3E}">
        <p14:creationId xmlns:p14="http://schemas.microsoft.com/office/powerpoint/2010/main" val="37991362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efncp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22925"/>
            <a:ext cx="13716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2286000"/>
            <a:ext cx="7772400" cy="1143000"/>
          </a:xfrm>
        </p:spPr>
        <p:txBody>
          <a:bodyPr/>
          <a:lstStyle>
            <a:lvl1pPr>
              <a:defRPr/>
            </a:lvl1pPr>
          </a:lstStyle>
          <a:p>
            <a:r>
              <a:rPr lang="en-GB"/>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GB"/>
              <a:t>Click to edit Master subtitle style</a:t>
            </a:r>
          </a:p>
        </p:txBody>
      </p:sp>
    </p:spTree>
    <p:extLst>
      <p:ext uri="{BB962C8B-B14F-4D97-AF65-F5344CB8AC3E}">
        <p14:creationId xmlns:p14="http://schemas.microsoft.com/office/powerpoint/2010/main" val="4165660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492875"/>
            <a:ext cx="2339975" cy="365125"/>
          </a:xfrm>
          <a:prstGeom prst="rect">
            <a:avLst/>
          </a:prstGeom>
        </p:spPr>
        <p:txBody>
          <a:bodyPr/>
          <a:lstStyle>
            <a:lvl1pPr>
              <a:defRPr>
                <a:solidFill>
                  <a:srgbClr val="000000"/>
                </a:solidFill>
                <a:cs typeface="+mn-cs"/>
              </a:defRPr>
            </a:lvl1pPr>
          </a:lstStyle>
          <a:p>
            <a:pPr>
              <a:defRPr/>
            </a:pPr>
            <a:fld id="{EA335FD2-6CB5-42A7-AB83-46E28C60A64A}" type="datetimeFigureOut">
              <a:rPr lang="en-US"/>
              <a:pPr>
                <a:defRPr/>
              </a:pPr>
              <a:t>9/15/2011</a:t>
            </a:fld>
            <a:endParaRPr lang="en-US"/>
          </a:p>
        </p:txBody>
      </p:sp>
      <p:sp>
        <p:nvSpPr>
          <p:cNvPr id="5" name="Footer Placeholder 4"/>
          <p:cNvSpPr>
            <a:spLocks noGrp="1"/>
          </p:cNvSpPr>
          <p:nvPr>
            <p:ph type="ftr" sz="quarter" idx="11"/>
          </p:nvPr>
        </p:nvSpPr>
        <p:spPr>
          <a:xfrm>
            <a:off x="2797175" y="6492875"/>
            <a:ext cx="2249488" cy="365125"/>
          </a:xfrm>
          <a:prstGeom prst="rect">
            <a:avLst/>
          </a:prstGeom>
        </p:spPr>
        <p:txBody>
          <a:bodyPr/>
          <a:lstStyle>
            <a:lvl1pPr>
              <a:defRPr>
                <a:solidFill>
                  <a:srgbClr val="000000"/>
                </a:solidFill>
                <a:cs typeface="+mn-cs"/>
              </a:defRPr>
            </a:lvl1pPr>
          </a:lstStyle>
          <a:p>
            <a:pPr>
              <a:defRPr/>
            </a:pPr>
            <a:endParaRPr lang="en-GB"/>
          </a:p>
        </p:txBody>
      </p:sp>
      <p:sp>
        <p:nvSpPr>
          <p:cNvPr id="6" name="Slide Number Placeholder 5"/>
          <p:cNvSpPr>
            <a:spLocks noGrp="1"/>
          </p:cNvSpPr>
          <p:nvPr>
            <p:ph type="sldNum" sz="quarter" idx="12"/>
          </p:nvPr>
        </p:nvSpPr>
        <p:spPr>
          <a:xfrm>
            <a:off x="6846888" y="6523038"/>
            <a:ext cx="2019300" cy="261937"/>
          </a:xfrm>
          <a:prstGeom prst="rect">
            <a:avLst/>
          </a:prstGeom>
        </p:spPr>
        <p:txBody>
          <a:bodyPr/>
          <a:lstStyle>
            <a:lvl1pPr>
              <a:defRPr>
                <a:solidFill>
                  <a:srgbClr val="000000"/>
                </a:solidFill>
                <a:cs typeface="+mn-cs"/>
              </a:defRPr>
            </a:lvl1pPr>
          </a:lstStyle>
          <a:p>
            <a:pPr>
              <a:defRPr/>
            </a:pPr>
            <a:fld id="{043E3041-5B4B-4413-A211-65080325868D}" type="slidenum">
              <a:rPr lang="en-US"/>
              <a:pPr>
                <a:defRPr/>
              </a:pPr>
              <a:t>‹#›</a:t>
            </a:fld>
            <a:endParaRPr lang="en-US"/>
          </a:p>
        </p:txBody>
      </p:sp>
    </p:spTree>
    <p:extLst>
      <p:ext uri="{BB962C8B-B14F-4D97-AF65-F5344CB8AC3E}">
        <p14:creationId xmlns:p14="http://schemas.microsoft.com/office/powerpoint/2010/main" val="3826318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1268413"/>
            <a:ext cx="9144000" cy="4392612"/>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cs typeface="Arial" pitchFamily="34" charset="0"/>
            </a:endParaRPr>
          </a:p>
        </p:txBody>
      </p:sp>
      <p:pic>
        <p:nvPicPr>
          <p:cNvPr id="5"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670550"/>
            <a:ext cx="92392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6988"/>
            <a:ext cx="9180513" cy="129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logo_efncp"/>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513" y="5661025"/>
            <a:ext cx="4176713"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2"/>
          <p:cNvSpPr>
            <a:spLocks noGrp="1" noChangeArrowheads="1"/>
          </p:cNvSpPr>
          <p:nvPr>
            <p:ph type="ctrTitle"/>
          </p:nvPr>
        </p:nvSpPr>
        <p:spPr>
          <a:xfrm>
            <a:off x="685800" y="2130425"/>
            <a:ext cx="7772400" cy="1470025"/>
          </a:xfrm>
        </p:spPr>
        <p:txBody>
          <a:bodyPr/>
          <a:lstStyle>
            <a:lvl1pPr>
              <a:defRPr smtClean="0">
                <a:solidFill>
                  <a:schemeClr val="bg1"/>
                </a:solidFill>
                <a:latin typeface="Arial" pitchFamily="34" charset="0"/>
              </a:defRPr>
            </a:lvl1pPr>
          </a:lstStyle>
          <a:p>
            <a:pPr lvl="0"/>
            <a:r>
              <a:rPr lang="en-GB" noProof="0" smtClean="0"/>
              <a:t>Click to edit Master title style</a:t>
            </a:r>
          </a:p>
        </p:txBody>
      </p:sp>
      <p:sp>
        <p:nvSpPr>
          <p:cNvPr id="47108" name="Rectangle 3"/>
          <p:cNvSpPr>
            <a:spLocks noGrp="1" noChangeArrowheads="1"/>
          </p:cNvSpPr>
          <p:nvPr>
            <p:ph type="subTitle" idx="1"/>
          </p:nvPr>
        </p:nvSpPr>
        <p:spPr>
          <a:xfrm>
            <a:off x="1371600" y="3886200"/>
            <a:ext cx="6400800" cy="1752600"/>
          </a:xfrm>
        </p:spPr>
        <p:txBody>
          <a:bodyPr/>
          <a:lstStyle>
            <a:lvl1pPr marL="0" indent="0" algn="ctr">
              <a:buFontTx/>
              <a:buNone/>
              <a:defRPr smtClean="0">
                <a:solidFill>
                  <a:schemeClr val="accent2"/>
                </a:solidFill>
                <a:latin typeface="Arial" pitchFamily="34" charset="0"/>
              </a:defRPr>
            </a:lvl1pPr>
          </a:lstStyle>
          <a:p>
            <a:pPr lvl="0"/>
            <a:r>
              <a:rPr lang="en-GB" noProof="0" smtClean="0"/>
              <a:t>Click to edit Master subtitle style</a:t>
            </a:r>
          </a:p>
        </p:txBody>
      </p:sp>
    </p:spTree>
    <p:extLst>
      <p:ext uri="{BB962C8B-B14F-4D97-AF65-F5344CB8AC3E}">
        <p14:creationId xmlns:p14="http://schemas.microsoft.com/office/powerpoint/2010/main" val="4039015068"/>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efncp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22925"/>
            <a:ext cx="13716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2286000"/>
            <a:ext cx="7772400" cy="1143000"/>
          </a:xfrm>
        </p:spPr>
        <p:txBody>
          <a:bodyPr/>
          <a:lstStyle>
            <a:lvl1pPr>
              <a:defRPr/>
            </a:lvl1pPr>
          </a:lstStyle>
          <a:p>
            <a:r>
              <a:rPr lang="en-GB"/>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GB"/>
              <a:t>Click to edit Master subtitle style</a:t>
            </a:r>
          </a:p>
        </p:txBody>
      </p:sp>
    </p:spTree>
    <p:extLst>
      <p:ext uri="{BB962C8B-B14F-4D97-AF65-F5344CB8AC3E}">
        <p14:creationId xmlns:p14="http://schemas.microsoft.com/office/powerpoint/2010/main" val="1264775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1268413"/>
            <a:ext cx="9144000" cy="4392612"/>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cs typeface="Arial" pitchFamily="34" charset="0"/>
            </a:endParaRPr>
          </a:p>
        </p:txBody>
      </p:sp>
      <p:pic>
        <p:nvPicPr>
          <p:cNvPr id="5"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670550"/>
            <a:ext cx="92392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6988"/>
            <a:ext cx="9180513" cy="129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logo_efncp"/>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513" y="5661025"/>
            <a:ext cx="4176713"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2"/>
          <p:cNvSpPr>
            <a:spLocks noGrp="1" noChangeArrowheads="1"/>
          </p:cNvSpPr>
          <p:nvPr>
            <p:ph type="ctrTitle"/>
          </p:nvPr>
        </p:nvSpPr>
        <p:spPr>
          <a:xfrm>
            <a:off x="685800" y="2130425"/>
            <a:ext cx="7772400" cy="1470025"/>
          </a:xfrm>
        </p:spPr>
        <p:txBody>
          <a:bodyPr/>
          <a:lstStyle>
            <a:lvl1pPr>
              <a:defRPr smtClean="0">
                <a:solidFill>
                  <a:schemeClr val="bg1"/>
                </a:solidFill>
                <a:latin typeface="Arial" pitchFamily="34" charset="0"/>
              </a:defRPr>
            </a:lvl1pPr>
          </a:lstStyle>
          <a:p>
            <a:pPr lvl="0"/>
            <a:r>
              <a:rPr lang="en-GB" noProof="0" smtClean="0"/>
              <a:t>Click to edit Master title style</a:t>
            </a:r>
          </a:p>
        </p:txBody>
      </p:sp>
      <p:sp>
        <p:nvSpPr>
          <p:cNvPr id="47108" name="Rectangle 3"/>
          <p:cNvSpPr>
            <a:spLocks noGrp="1" noChangeArrowheads="1"/>
          </p:cNvSpPr>
          <p:nvPr>
            <p:ph type="subTitle" idx="1"/>
          </p:nvPr>
        </p:nvSpPr>
        <p:spPr>
          <a:xfrm>
            <a:off x="1371600" y="3886200"/>
            <a:ext cx="6400800" cy="1752600"/>
          </a:xfrm>
        </p:spPr>
        <p:txBody>
          <a:bodyPr/>
          <a:lstStyle>
            <a:lvl1pPr marL="0" indent="0" algn="ctr">
              <a:buFontTx/>
              <a:buNone/>
              <a:defRPr smtClean="0">
                <a:solidFill>
                  <a:schemeClr val="accent2"/>
                </a:solidFill>
                <a:latin typeface="Arial" pitchFamily="34" charset="0"/>
              </a:defRPr>
            </a:lvl1pPr>
          </a:lstStyle>
          <a:p>
            <a:pPr lvl="0"/>
            <a:r>
              <a:rPr lang="en-GB" noProof="0" smtClean="0"/>
              <a:t>Click to edit Master subtitle style</a:t>
            </a:r>
          </a:p>
        </p:txBody>
      </p:sp>
    </p:spTree>
    <p:extLst>
      <p:ext uri="{BB962C8B-B14F-4D97-AF65-F5344CB8AC3E}">
        <p14:creationId xmlns:p14="http://schemas.microsoft.com/office/powerpoint/2010/main" val="3545078445"/>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efncp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22925"/>
            <a:ext cx="13716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2286000"/>
            <a:ext cx="7772400" cy="1143000"/>
          </a:xfrm>
        </p:spPr>
        <p:txBody>
          <a:bodyPr/>
          <a:lstStyle>
            <a:lvl1pPr>
              <a:defRPr/>
            </a:lvl1pPr>
          </a:lstStyle>
          <a:p>
            <a:r>
              <a:rPr lang="en-GB"/>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GB"/>
              <a:t>Click to edit Master subtitle style</a:t>
            </a:r>
          </a:p>
        </p:txBody>
      </p:sp>
    </p:spTree>
    <p:extLst>
      <p:ext uri="{BB962C8B-B14F-4D97-AF65-F5344CB8AC3E}">
        <p14:creationId xmlns:p14="http://schemas.microsoft.com/office/powerpoint/2010/main" val="8700940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Lst>
  <p:txStyles>
    <p:titleStyle>
      <a:lvl1pPr algn="l" rtl="0" eaLnBrk="0" fontAlgn="base" hangingPunct="0">
        <a:spcBef>
          <a:spcPct val="0"/>
        </a:spcBef>
        <a:spcAft>
          <a:spcPct val="0"/>
        </a:spcAft>
        <a:defRPr sz="3600" b="1">
          <a:solidFill>
            <a:srgbClr val="996633"/>
          </a:solidFill>
          <a:latin typeface="Arial" pitchFamily="34" charset="0"/>
          <a:ea typeface="+mj-ea"/>
          <a:cs typeface="+mj-cs"/>
        </a:defRPr>
      </a:lvl1pPr>
      <a:lvl2pPr algn="l" rtl="0" eaLnBrk="0" fontAlgn="base" hangingPunct="0">
        <a:spcBef>
          <a:spcPct val="0"/>
        </a:spcBef>
        <a:spcAft>
          <a:spcPct val="0"/>
        </a:spcAft>
        <a:defRPr sz="3600" b="1">
          <a:solidFill>
            <a:srgbClr val="996633"/>
          </a:solidFill>
          <a:latin typeface="Arial" charset="0"/>
        </a:defRPr>
      </a:lvl2pPr>
      <a:lvl3pPr algn="l" rtl="0" eaLnBrk="0" fontAlgn="base" hangingPunct="0">
        <a:spcBef>
          <a:spcPct val="0"/>
        </a:spcBef>
        <a:spcAft>
          <a:spcPct val="0"/>
        </a:spcAft>
        <a:defRPr sz="3600" b="1">
          <a:solidFill>
            <a:srgbClr val="996633"/>
          </a:solidFill>
          <a:latin typeface="Arial" charset="0"/>
        </a:defRPr>
      </a:lvl3pPr>
      <a:lvl4pPr algn="l" rtl="0" eaLnBrk="0" fontAlgn="base" hangingPunct="0">
        <a:spcBef>
          <a:spcPct val="0"/>
        </a:spcBef>
        <a:spcAft>
          <a:spcPct val="0"/>
        </a:spcAft>
        <a:defRPr sz="3600" b="1">
          <a:solidFill>
            <a:srgbClr val="996633"/>
          </a:solidFill>
          <a:latin typeface="Arial" charset="0"/>
        </a:defRPr>
      </a:lvl4pPr>
      <a:lvl5pPr algn="l" rtl="0" eaLnBrk="0" fontAlgn="base" hangingPunct="0">
        <a:spcBef>
          <a:spcPct val="0"/>
        </a:spcBef>
        <a:spcAft>
          <a:spcPct val="0"/>
        </a:spcAft>
        <a:defRPr sz="3600" b="1">
          <a:solidFill>
            <a:srgbClr val="996633"/>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i="1">
          <a:solidFill>
            <a:srgbClr val="996633"/>
          </a:solidFill>
          <a:latin typeface="Arial" pitchFamily="34" charset="0"/>
          <a:ea typeface="+mn-ea"/>
          <a:cs typeface="+mn-cs"/>
        </a:defRPr>
      </a:lvl1pPr>
      <a:lvl2pPr marL="742950" indent="-285750" algn="l" rtl="0" eaLnBrk="0" fontAlgn="base" hangingPunct="0">
        <a:spcBef>
          <a:spcPct val="20000"/>
        </a:spcBef>
        <a:spcAft>
          <a:spcPct val="0"/>
        </a:spcAft>
        <a:buChar char="–"/>
        <a:defRPr sz="2400">
          <a:solidFill>
            <a:srgbClr val="996633"/>
          </a:solidFill>
          <a:latin typeface="Arial" pitchFamily="34" charset="0"/>
        </a:defRPr>
      </a:lvl2pPr>
      <a:lvl3pPr marL="1143000" indent="-228600" algn="l" rtl="0" eaLnBrk="0" fontAlgn="base" hangingPunct="0">
        <a:spcBef>
          <a:spcPct val="20000"/>
        </a:spcBef>
        <a:spcAft>
          <a:spcPct val="0"/>
        </a:spcAft>
        <a:buChar char="•"/>
        <a:defRPr sz="2000">
          <a:solidFill>
            <a:srgbClr val="996633"/>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Lst>
  <p:txStyles>
    <p:titleStyle>
      <a:lvl1pPr algn="l" rtl="0" eaLnBrk="0" fontAlgn="base" hangingPunct="0">
        <a:spcBef>
          <a:spcPct val="0"/>
        </a:spcBef>
        <a:spcAft>
          <a:spcPct val="0"/>
        </a:spcAft>
        <a:defRPr sz="3600" b="1">
          <a:solidFill>
            <a:srgbClr val="996633"/>
          </a:solidFill>
          <a:latin typeface="Arial" pitchFamily="34" charset="0"/>
          <a:ea typeface="+mj-ea"/>
          <a:cs typeface="+mj-cs"/>
        </a:defRPr>
      </a:lvl1pPr>
      <a:lvl2pPr algn="l" rtl="0" eaLnBrk="0" fontAlgn="base" hangingPunct="0">
        <a:spcBef>
          <a:spcPct val="0"/>
        </a:spcBef>
        <a:spcAft>
          <a:spcPct val="0"/>
        </a:spcAft>
        <a:defRPr sz="3600" b="1">
          <a:solidFill>
            <a:srgbClr val="996633"/>
          </a:solidFill>
          <a:latin typeface="Arial" charset="0"/>
        </a:defRPr>
      </a:lvl2pPr>
      <a:lvl3pPr algn="l" rtl="0" eaLnBrk="0" fontAlgn="base" hangingPunct="0">
        <a:spcBef>
          <a:spcPct val="0"/>
        </a:spcBef>
        <a:spcAft>
          <a:spcPct val="0"/>
        </a:spcAft>
        <a:defRPr sz="3600" b="1">
          <a:solidFill>
            <a:srgbClr val="996633"/>
          </a:solidFill>
          <a:latin typeface="Arial" charset="0"/>
        </a:defRPr>
      </a:lvl3pPr>
      <a:lvl4pPr algn="l" rtl="0" eaLnBrk="0" fontAlgn="base" hangingPunct="0">
        <a:spcBef>
          <a:spcPct val="0"/>
        </a:spcBef>
        <a:spcAft>
          <a:spcPct val="0"/>
        </a:spcAft>
        <a:defRPr sz="3600" b="1">
          <a:solidFill>
            <a:srgbClr val="996633"/>
          </a:solidFill>
          <a:latin typeface="Arial" charset="0"/>
        </a:defRPr>
      </a:lvl4pPr>
      <a:lvl5pPr algn="l" rtl="0" eaLnBrk="0" fontAlgn="base" hangingPunct="0">
        <a:spcBef>
          <a:spcPct val="0"/>
        </a:spcBef>
        <a:spcAft>
          <a:spcPct val="0"/>
        </a:spcAft>
        <a:defRPr sz="3600" b="1">
          <a:solidFill>
            <a:srgbClr val="996633"/>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i="1">
          <a:solidFill>
            <a:srgbClr val="996633"/>
          </a:solidFill>
          <a:latin typeface="Arial" pitchFamily="34" charset="0"/>
          <a:ea typeface="+mn-ea"/>
          <a:cs typeface="+mn-cs"/>
        </a:defRPr>
      </a:lvl1pPr>
      <a:lvl2pPr marL="742950" indent="-285750" algn="l" rtl="0" eaLnBrk="0" fontAlgn="base" hangingPunct="0">
        <a:spcBef>
          <a:spcPct val="20000"/>
        </a:spcBef>
        <a:spcAft>
          <a:spcPct val="0"/>
        </a:spcAft>
        <a:buChar char="–"/>
        <a:defRPr sz="2400">
          <a:solidFill>
            <a:srgbClr val="996633"/>
          </a:solidFill>
          <a:latin typeface="Arial" pitchFamily="34" charset="0"/>
        </a:defRPr>
      </a:lvl2pPr>
      <a:lvl3pPr marL="1143000" indent="-228600" algn="l" rtl="0" eaLnBrk="0" fontAlgn="base" hangingPunct="0">
        <a:spcBef>
          <a:spcPct val="20000"/>
        </a:spcBef>
        <a:spcAft>
          <a:spcPct val="0"/>
        </a:spcAft>
        <a:buChar char="•"/>
        <a:defRPr sz="2000">
          <a:solidFill>
            <a:srgbClr val="996633"/>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Lst>
  <p:txStyles>
    <p:titleStyle>
      <a:lvl1pPr algn="l" rtl="0" eaLnBrk="0" fontAlgn="base" hangingPunct="0">
        <a:spcBef>
          <a:spcPct val="0"/>
        </a:spcBef>
        <a:spcAft>
          <a:spcPct val="0"/>
        </a:spcAft>
        <a:defRPr sz="3600" b="1">
          <a:solidFill>
            <a:srgbClr val="996633"/>
          </a:solidFill>
          <a:latin typeface="Arial" pitchFamily="34" charset="0"/>
          <a:ea typeface="+mj-ea"/>
          <a:cs typeface="+mj-cs"/>
        </a:defRPr>
      </a:lvl1pPr>
      <a:lvl2pPr algn="l" rtl="0" eaLnBrk="0" fontAlgn="base" hangingPunct="0">
        <a:spcBef>
          <a:spcPct val="0"/>
        </a:spcBef>
        <a:spcAft>
          <a:spcPct val="0"/>
        </a:spcAft>
        <a:defRPr sz="3600" b="1">
          <a:solidFill>
            <a:srgbClr val="996633"/>
          </a:solidFill>
          <a:latin typeface="Arial" charset="0"/>
        </a:defRPr>
      </a:lvl2pPr>
      <a:lvl3pPr algn="l" rtl="0" eaLnBrk="0" fontAlgn="base" hangingPunct="0">
        <a:spcBef>
          <a:spcPct val="0"/>
        </a:spcBef>
        <a:spcAft>
          <a:spcPct val="0"/>
        </a:spcAft>
        <a:defRPr sz="3600" b="1">
          <a:solidFill>
            <a:srgbClr val="996633"/>
          </a:solidFill>
          <a:latin typeface="Arial" charset="0"/>
        </a:defRPr>
      </a:lvl3pPr>
      <a:lvl4pPr algn="l" rtl="0" eaLnBrk="0" fontAlgn="base" hangingPunct="0">
        <a:spcBef>
          <a:spcPct val="0"/>
        </a:spcBef>
        <a:spcAft>
          <a:spcPct val="0"/>
        </a:spcAft>
        <a:defRPr sz="3600" b="1">
          <a:solidFill>
            <a:srgbClr val="996633"/>
          </a:solidFill>
          <a:latin typeface="Arial" charset="0"/>
        </a:defRPr>
      </a:lvl4pPr>
      <a:lvl5pPr algn="l" rtl="0" eaLnBrk="0" fontAlgn="base" hangingPunct="0">
        <a:spcBef>
          <a:spcPct val="0"/>
        </a:spcBef>
        <a:spcAft>
          <a:spcPct val="0"/>
        </a:spcAft>
        <a:defRPr sz="3600" b="1">
          <a:solidFill>
            <a:srgbClr val="996633"/>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i="1">
          <a:solidFill>
            <a:srgbClr val="996633"/>
          </a:solidFill>
          <a:latin typeface="Arial" pitchFamily="34" charset="0"/>
          <a:ea typeface="+mn-ea"/>
          <a:cs typeface="+mn-cs"/>
        </a:defRPr>
      </a:lvl1pPr>
      <a:lvl2pPr marL="742950" indent="-285750" algn="l" rtl="0" eaLnBrk="0" fontAlgn="base" hangingPunct="0">
        <a:spcBef>
          <a:spcPct val="20000"/>
        </a:spcBef>
        <a:spcAft>
          <a:spcPct val="0"/>
        </a:spcAft>
        <a:buChar char="–"/>
        <a:defRPr sz="2400">
          <a:solidFill>
            <a:srgbClr val="996633"/>
          </a:solidFill>
          <a:latin typeface="Arial" pitchFamily="34" charset="0"/>
        </a:defRPr>
      </a:lvl2pPr>
      <a:lvl3pPr marL="1143000" indent="-228600" algn="l" rtl="0" eaLnBrk="0" fontAlgn="base" hangingPunct="0">
        <a:spcBef>
          <a:spcPct val="20000"/>
        </a:spcBef>
        <a:spcAft>
          <a:spcPct val="0"/>
        </a:spcAft>
        <a:buChar char="•"/>
        <a:defRPr sz="2000">
          <a:solidFill>
            <a:srgbClr val="996633"/>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Lst>
  <p:txStyles>
    <p:titleStyle>
      <a:lvl1pPr algn="l" rtl="0" eaLnBrk="0" fontAlgn="base" hangingPunct="0">
        <a:spcBef>
          <a:spcPct val="0"/>
        </a:spcBef>
        <a:spcAft>
          <a:spcPct val="0"/>
        </a:spcAft>
        <a:defRPr sz="3600" b="1">
          <a:solidFill>
            <a:srgbClr val="996633"/>
          </a:solidFill>
          <a:latin typeface="Arial" pitchFamily="34" charset="0"/>
          <a:ea typeface="+mj-ea"/>
          <a:cs typeface="+mj-cs"/>
        </a:defRPr>
      </a:lvl1pPr>
      <a:lvl2pPr algn="l" rtl="0" eaLnBrk="0" fontAlgn="base" hangingPunct="0">
        <a:spcBef>
          <a:spcPct val="0"/>
        </a:spcBef>
        <a:spcAft>
          <a:spcPct val="0"/>
        </a:spcAft>
        <a:defRPr sz="3600" b="1">
          <a:solidFill>
            <a:srgbClr val="996633"/>
          </a:solidFill>
          <a:latin typeface="Arial" charset="0"/>
        </a:defRPr>
      </a:lvl2pPr>
      <a:lvl3pPr algn="l" rtl="0" eaLnBrk="0" fontAlgn="base" hangingPunct="0">
        <a:spcBef>
          <a:spcPct val="0"/>
        </a:spcBef>
        <a:spcAft>
          <a:spcPct val="0"/>
        </a:spcAft>
        <a:defRPr sz="3600" b="1">
          <a:solidFill>
            <a:srgbClr val="996633"/>
          </a:solidFill>
          <a:latin typeface="Arial" charset="0"/>
        </a:defRPr>
      </a:lvl3pPr>
      <a:lvl4pPr algn="l" rtl="0" eaLnBrk="0" fontAlgn="base" hangingPunct="0">
        <a:spcBef>
          <a:spcPct val="0"/>
        </a:spcBef>
        <a:spcAft>
          <a:spcPct val="0"/>
        </a:spcAft>
        <a:defRPr sz="3600" b="1">
          <a:solidFill>
            <a:srgbClr val="996633"/>
          </a:solidFill>
          <a:latin typeface="Arial" charset="0"/>
        </a:defRPr>
      </a:lvl4pPr>
      <a:lvl5pPr algn="l" rtl="0" eaLnBrk="0" fontAlgn="base" hangingPunct="0">
        <a:spcBef>
          <a:spcPct val="0"/>
        </a:spcBef>
        <a:spcAft>
          <a:spcPct val="0"/>
        </a:spcAft>
        <a:defRPr sz="3600" b="1">
          <a:solidFill>
            <a:srgbClr val="996633"/>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i="1">
          <a:solidFill>
            <a:srgbClr val="996633"/>
          </a:solidFill>
          <a:latin typeface="Arial" pitchFamily="34" charset="0"/>
          <a:ea typeface="+mn-ea"/>
          <a:cs typeface="+mn-cs"/>
        </a:defRPr>
      </a:lvl1pPr>
      <a:lvl2pPr marL="742950" indent="-285750" algn="l" rtl="0" eaLnBrk="0" fontAlgn="base" hangingPunct="0">
        <a:spcBef>
          <a:spcPct val="20000"/>
        </a:spcBef>
        <a:spcAft>
          <a:spcPct val="0"/>
        </a:spcAft>
        <a:buChar char="–"/>
        <a:defRPr sz="2400">
          <a:solidFill>
            <a:srgbClr val="996633"/>
          </a:solidFill>
          <a:latin typeface="Arial" pitchFamily="34" charset="0"/>
        </a:defRPr>
      </a:lvl2pPr>
      <a:lvl3pPr marL="1143000" indent="-228600" algn="l" rtl="0" eaLnBrk="0" fontAlgn="base" hangingPunct="0">
        <a:spcBef>
          <a:spcPct val="20000"/>
        </a:spcBef>
        <a:spcAft>
          <a:spcPct val="0"/>
        </a:spcAft>
        <a:buChar char="•"/>
        <a:defRPr sz="2000">
          <a:solidFill>
            <a:srgbClr val="996633"/>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Lst>
  <p:txStyles>
    <p:titleStyle>
      <a:lvl1pPr algn="l" rtl="0" eaLnBrk="0" fontAlgn="base" hangingPunct="0">
        <a:spcBef>
          <a:spcPct val="0"/>
        </a:spcBef>
        <a:spcAft>
          <a:spcPct val="0"/>
        </a:spcAft>
        <a:defRPr sz="3600" b="1">
          <a:solidFill>
            <a:srgbClr val="996633"/>
          </a:solidFill>
          <a:latin typeface="Arial" pitchFamily="34" charset="0"/>
          <a:ea typeface="+mj-ea"/>
          <a:cs typeface="+mj-cs"/>
        </a:defRPr>
      </a:lvl1pPr>
      <a:lvl2pPr algn="l" rtl="0" eaLnBrk="0" fontAlgn="base" hangingPunct="0">
        <a:spcBef>
          <a:spcPct val="0"/>
        </a:spcBef>
        <a:spcAft>
          <a:spcPct val="0"/>
        </a:spcAft>
        <a:defRPr sz="3600" b="1">
          <a:solidFill>
            <a:srgbClr val="996633"/>
          </a:solidFill>
          <a:latin typeface="Arial" charset="0"/>
        </a:defRPr>
      </a:lvl2pPr>
      <a:lvl3pPr algn="l" rtl="0" eaLnBrk="0" fontAlgn="base" hangingPunct="0">
        <a:spcBef>
          <a:spcPct val="0"/>
        </a:spcBef>
        <a:spcAft>
          <a:spcPct val="0"/>
        </a:spcAft>
        <a:defRPr sz="3600" b="1">
          <a:solidFill>
            <a:srgbClr val="996633"/>
          </a:solidFill>
          <a:latin typeface="Arial" charset="0"/>
        </a:defRPr>
      </a:lvl3pPr>
      <a:lvl4pPr algn="l" rtl="0" eaLnBrk="0" fontAlgn="base" hangingPunct="0">
        <a:spcBef>
          <a:spcPct val="0"/>
        </a:spcBef>
        <a:spcAft>
          <a:spcPct val="0"/>
        </a:spcAft>
        <a:defRPr sz="3600" b="1">
          <a:solidFill>
            <a:srgbClr val="996633"/>
          </a:solidFill>
          <a:latin typeface="Arial" charset="0"/>
        </a:defRPr>
      </a:lvl4pPr>
      <a:lvl5pPr algn="l" rtl="0" eaLnBrk="0" fontAlgn="base" hangingPunct="0">
        <a:spcBef>
          <a:spcPct val="0"/>
        </a:spcBef>
        <a:spcAft>
          <a:spcPct val="0"/>
        </a:spcAft>
        <a:defRPr sz="3600" b="1">
          <a:solidFill>
            <a:srgbClr val="996633"/>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i="1">
          <a:solidFill>
            <a:srgbClr val="996633"/>
          </a:solidFill>
          <a:latin typeface="Arial" pitchFamily="34" charset="0"/>
          <a:ea typeface="+mn-ea"/>
          <a:cs typeface="+mn-cs"/>
        </a:defRPr>
      </a:lvl1pPr>
      <a:lvl2pPr marL="742950" indent="-285750" algn="l" rtl="0" eaLnBrk="0" fontAlgn="base" hangingPunct="0">
        <a:spcBef>
          <a:spcPct val="20000"/>
        </a:spcBef>
        <a:spcAft>
          <a:spcPct val="0"/>
        </a:spcAft>
        <a:buChar char="–"/>
        <a:defRPr sz="2400">
          <a:solidFill>
            <a:srgbClr val="996633"/>
          </a:solidFill>
          <a:latin typeface="Arial" pitchFamily="34" charset="0"/>
        </a:defRPr>
      </a:lvl2pPr>
      <a:lvl3pPr marL="1143000" indent="-228600" algn="l" rtl="0" eaLnBrk="0" fontAlgn="base" hangingPunct="0">
        <a:spcBef>
          <a:spcPct val="20000"/>
        </a:spcBef>
        <a:spcAft>
          <a:spcPct val="0"/>
        </a:spcAft>
        <a:buChar char="•"/>
        <a:defRPr sz="2000">
          <a:solidFill>
            <a:srgbClr val="996633"/>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717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Lst>
  <p:txStyles>
    <p:titleStyle>
      <a:lvl1pPr algn="l" rtl="0" eaLnBrk="0" fontAlgn="base" hangingPunct="0">
        <a:spcBef>
          <a:spcPct val="0"/>
        </a:spcBef>
        <a:spcAft>
          <a:spcPct val="0"/>
        </a:spcAft>
        <a:defRPr sz="3600" b="1">
          <a:solidFill>
            <a:srgbClr val="996633"/>
          </a:solidFill>
          <a:latin typeface="Arial" pitchFamily="34" charset="0"/>
          <a:ea typeface="+mj-ea"/>
          <a:cs typeface="+mj-cs"/>
        </a:defRPr>
      </a:lvl1pPr>
      <a:lvl2pPr algn="l" rtl="0" eaLnBrk="0" fontAlgn="base" hangingPunct="0">
        <a:spcBef>
          <a:spcPct val="0"/>
        </a:spcBef>
        <a:spcAft>
          <a:spcPct val="0"/>
        </a:spcAft>
        <a:defRPr sz="3600" b="1">
          <a:solidFill>
            <a:srgbClr val="996633"/>
          </a:solidFill>
          <a:latin typeface="Arial" charset="0"/>
        </a:defRPr>
      </a:lvl2pPr>
      <a:lvl3pPr algn="l" rtl="0" eaLnBrk="0" fontAlgn="base" hangingPunct="0">
        <a:spcBef>
          <a:spcPct val="0"/>
        </a:spcBef>
        <a:spcAft>
          <a:spcPct val="0"/>
        </a:spcAft>
        <a:defRPr sz="3600" b="1">
          <a:solidFill>
            <a:srgbClr val="996633"/>
          </a:solidFill>
          <a:latin typeface="Arial" charset="0"/>
        </a:defRPr>
      </a:lvl3pPr>
      <a:lvl4pPr algn="l" rtl="0" eaLnBrk="0" fontAlgn="base" hangingPunct="0">
        <a:spcBef>
          <a:spcPct val="0"/>
        </a:spcBef>
        <a:spcAft>
          <a:spcPct val="0"/>
        </a:spcAft>
        <a:defRPr sz="3600" b="1">
          <a:solidFill>
            <a:srgbClr val="996633"/>
          </a:solidFill>
          <a:latin typeface="Arial" charset="0"/>
        </a:defRPr>
      </a:lvl4pPr>
      <a:lvl5pPr algn="l" rtl="0" eaLnBrk="0" fontAlgn="base" hangingPunct="0">
        <a:spcBef>
          <a:spcPct val="0"/>
        </a:spcBef>
        <a:spcAft>
          <a:spcPct val="0"/>
        </a:spcAft>
        <a:defRPr sz="3600" b="1">
          <a:solidFill>
            <a:srgbClr val="996633"/>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i="1">
          <a:solidFill>
            <a:srgbClr val="996633"/>
          </a:solidFill>
          <a:latin typeface="Arial" pitchFamily="34" charset="0"/>
          <a:ea typeface="+mn-ea"/>
          <a:cs typeface="+mn-cs"/>
        </a:defRPr>
      </a:lvl1pPr>
      <a:lvl2pPr marL="742950" indent="-285750" algn="l" rtl="0" eaLnBrk="0" fontAlgn="base" hangingPunct="0">
        <a:spcBef>
          <a:spcPct val="20000"/>
        </a:spcBef>
        <a:spcAft>
          <a:spcPct val="0"/>
        </a:spcAft>
        <a:buChar char="–"/>
        <a:defRPr sz="2400">
          <a:solidFill>
            <a:srgbClr val="996633"/>
          </a:solidFill>
          <a:latin typeface="Arial" pitchFamily="34" charset="0"/>
        </a:defRPr>
      </a:lvl2pPr>
      <a:lvl3pPr marL="1143000" indent="-228600" algn="l" rtl="0" eaLnBrk="0" fontAlgn="base" hangingPunct="0">
        <a:spcBef>
          <a:spcPct val="20000"/>
        </a:spcBef>
        <a:spcAft>
          <a:spcPct val="0"/>
        </a:spcAft>
        <a:buChar char="•"/>
        <a:defRPr sz="2000">
          <a:solidFill>
            <a:srgbClr val="996633"/>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image" Target="../media/image6.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oleObject" Target="../embeddings/Microsoft_Excel_97-2003_Worksheet1.xls"/><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17.png"/><Relationship Id="rId5" Type="http://schemas.openxmlformats.org/officeDocument/2006/relationships/oleObject" Target="../embeddings/Microsoft_Excel_97-2003_Worksheet2.xls"/><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8.png"/><Relationship Id="rId5" Type="http://schemas.openxmlformats.org/officeDocument/2006/relationships/oleObject" Target="../embeddings/Microsoft_Excel_97-2003_Worksheet3.xls"/><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9.png"/><Relationship Id="rId5" Type="http://schemas.openxmlformats.org/officeDocument/2006/relationships/oleObject" Target="../embeddings/Microsoft_Excel_97-2003_Worksheet4.xls"/><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0.emf"/><Relationship Id="rId4" Type="http://schemas.openxmlformats.org/officeDocument/2006/relationships/oleObject" Target="../embeddings/oleObject6.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1.emf"/><Relationship Id="rId4" Type="http://schemas.openxmlformats.org/officeDocument/2006/relationships/oleObject" Target="../embeddings/oleObject7.bin"/></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p:txBody>
          <a:bodyPr/>
          <a:lstStyle/>
          <a:p>
            <a:pPr algn="ctr"/>
            <a:r>
              <a:rPr lang="en-GB" dirty="0"/>
              <a:t>Common grazings in Scotland – assessing their value and rewarding their management</a:t>
            </a:r>
            <a:endParaRPr lang="cy-GB" dirty="0"/>
          </a:p>
        </p:txBody>
      </p:sp>
      <p:sp>
        <p:nvSpPr>
          <p:cNvPr id="25603" name="Rectangle 3"/>
          <p:cNvSpPr>
            <a:spLocks noGrp="1" noChangeArrowheads="1"/>
          </p:cNvSpPr>
          <p:nvPr>
            <p:ph type="subTitle" idx="1"/>
          </p:nvPr>
        </p:nvSpPr>
        <p:spPr/>
        <p:txBody>
          <a:bodyPr/>
          <a:lstStyle/>
          <a:p>
            <a:r>
              <a:rPr lang="en-GB">
                <a:latin typeface="Arial" pitchFamily="34" charset="0"/>
              </a:rPr>
              <a:t>Gwyn Jones</a:t>
            </a:r>
            <a:endParaRPr lang="en-GB" sz="1600">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683568" y="188640"/>
            <a:ext cx="7772400" cy="936104"/>
          </a:xfrm>
        </p:spPr>
        <p:txBody>
          <a:bodyPr/>
          <a:lstStyle/>
          <a:p>
            <a:r>
              <a:rPr lang="en-GB" sz="3200" dirty="0" smtClean="0"/>
              <a:t>Public support to farming in northern Scotland</a:t>
            </a:r>
          </a:p>
        </p:txBody>
      </p:sp>
      <p:sp>
        <p:nvSpPr>
          <p:cNvPr id="26627" name="Rectangle 3"/>
          <p:cNvSpPr>
            <a:spLocks noGrp="1" noChangeArrowheads="1"/>
          </p:cNvSpPr>
          <p:nvPr>
            <p:ph type="body" idx="4294967295"/>
          </p:nvPr>
        </p:nvSpPr>
        <p:spPr>
          <a:xfrm>
            <a:off x="683568" y="1700808"/>
            <a:ext cx="8350696" cy="4824536"/>
          </a:xfrm>
        </p:spPr>
        <p:txBody>
          <a:bodyPr/>
          <a:lstStyle/>
          <a:p>
            <a:r>
              <a:rPr lang="en-GB" sz="2400" dirty="0" smtClean="0"/>
              <a:t>Direct payments to support production since the 1940s, with top-ups for remote, marginal areas</a:t>
            </a:r>
          </a:p>
          <a:p>
            <a:pPr lvl="1"/>
            <a:r>
              <a:rPr lang="en-GB" sz="2000" dirty="0" smtClean="0"/>
              <a:t>Headage payments, price support mechanisms</a:t>
            </a:r>
          </a:p>
          <a:p>
            <a:pPr lvl="1"/>
            <a:r>
              <a:rPr lang="en-GB" sz="2000" dirty="0" smtClean="0"/>
              <a:t>Single Payment Scheme (SPS) and Less Favoured </a:t>
            </a:r>
            <a:r>
              <a:rPr lang="en-GB" sz="2000" dirty="0"/>
              <a:t>A</a:t>
            </a:r>
            <a:r>
              <a:rPr lang="en-GB" sz="2000" dirty="0" smtClean="0"/>
              <a:t>rea (LFA) support, now paid on per ha basis</a:t>
            </a:r>
          </a:p>
          <a:p>
            <a:endParaRPr lang="en-GB" sz="2400" dirty="0" smtClean="0"/>
          </a:p>
          <a:p>
            <a:r>
              <a:rPr lang="en-GB" sz="2400" dirty="0" smtClean="0"/>
              <a:t>Agri-environment measures</a:t>
            </a:r>
          </a:p>
          <a:p>
            <a:endParaRPr lang="en-GB" sz="2400" dirty="0" smtClean="0"/>
          </a:p>
          <a:p>
            <a:r>
              <a:rPr lang="en-GB" sz="2400" dirty="0" smtClean="0"/>
              <a:t>Potential problems on common grazings:</a:t>
            </a:r>
          </a:p>
          <a:p>
            <a:pPr lvl="1"/>
            <a:r>
              <a:rPr lang="en-GB" sz="2000" dirty="0" smtClean="0"/>
              <a:t>Direct payments: area of eligible forage</a:t>
            </a:r>
          </a:p>
          <a:p>
            <a:pPr lvl="1"/>
            <a:r>
              <a:rPr lang="en-GB" sz="2000" dirty="0" smtClean="0"/>
              <a:t>Agri-environment: applicant has to be grazings committee</a:t>
            </a:r>
          </a:p>
        </p:txBody>
      </p:sp>
    </p:spTree>
    <p:extLst>
      <p:ext uri="{BB962C8B-B14F-4D97-AF65-F5344CB8AC3E}">
        <p14:creationId xmlns:p14="http://schemas.microsoft.com/office/powerpoint/2010/main" val="335997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62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6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685800" y="260350"/>
            <a:ext cx="7772400" cy="1143000"/>
          </a:xfrm>
        </p:spPr>
        <p:txBody>
          <a:bodyPr/>
          <a:lstStyle/>
          <a:p>
            <a:r>
              <a:rPr lang="en-GB" smtClean="0"/>
              <a:t>About this project</a:t>
            </a:r>
          </a:p>
        </p:txBody>
      </p:sp>
      <p:sp>
        <p:nvSpPr>
          <p:cNvPr id="27651" name="Rectangle 3"/>
          <p:cNvSpPr>
            <a:spLocks noGrp="1" noChangeArrowheads="1"/>
          </p:cNvSpPr>
          <p:nvPr>
            <p:ph type="body" idx="4294967295"/>
          </p:nvPr>
        </p:nvSpPr>
        <p:spPr>
          <a:xfrm>
            <a:off x="685800" y="1341438"/>
            <a:ext cx="7772400" cy="4608512"/>
          </a:xfrm>
        </p:spPr>
        <p:txBody>
          <a:bodyPr/>
          <a:lstStyle/>
          <a:p>
            <a:r>
              <a:rPr lang="en-GB" sz="2400" dirty="0" smtClean="0"/>
              <a:t>Funding from</a:t>
            </a:r>
          </a:p>
          <a:p>
            <a:pPr lvl="1"/>
            <a:r>
              <a:rPr lang="en-GB" sz="2000" dirty="0" smtClean="0"/>
              <a:t>Highlands and Islands Enterprise</a:t>
            </a:r>
          </a:p>
          <a:p>
            <a:pPr lvl="1"/>
            <a:r>
              <a:rPr lang="en-GB" sz="2000" dirty="0" smtClean="0"/>
              <a:t>Scottish Natural Heritage</a:t>
            </a:r>
          </a:p>
          <a:p>
            <a:pPr lvl="1"/>
            <a:r>
              <a:rPr lang="en-GB" sz="2000" dirty="0" smtClean="0"/>
              <a:t>Shetland Islands Council</a:t>
            </a:r>
          </a:p>
          <a:p>
            <a:pPr lvl="1"/>
            <a:r>
              <a:rPr lang="en-GB" sz="2000" dirty="0" err="1" smtClean="0"/>
              <a:t>Comhairle</a:t>
            </a:r>
            <a:r>
              <a:rPr lang="en-GB" sz="2000" dirty="0" smtClean="0"/>
              <a:t> nan </a:t>
            </a:r>
            <a:r>
              <a:rPr lang="en-GB" sz="2000" dirty="0" err="1" smtClean="0"/>
              <a:t>Eilean</a:t>
            </a:r>
            <a:r>
              <a:rPr lang="en-GB" sz="2000" dirty="0" smtClean="0"/>
              <a:t> </a:t>
            </a:r>
            <a:r>
              <a:rPr lang="en-GB" sz="2000" dirty="0" err="1" smtClean="0"/>
              <a:t>Siar</a:t>
            </a:r>
            <a:endParaRPr lang="en-GB" sz="2000" dirty="0" smtClean="0"/>
          </a:p>
          <a:p>
            <a:pPr lvl="1"/>
            <a:r>
              <a:rPr lang="en-GB" sz="2000" dirty="0" smtClean="0"/>
              <a:t>Highland Council</a:t>
            </a:r>
          </a:p>
          <a:p>
            <a:pPr lvl="1"/>
            <a:r>
              <a:rPr lang="en-GB" sz="2000" dirty="0" smtClean="0"/>
              <a:t>European Commission (DG Env)</a:t>
            </a:r>
          </a:p>
          <a:p>
            <a:endParaRPr lang="en-GB" sz="2400" dirty="0" smtClean="0"/>
          </a:p>
          <a:p>
            <a:r>
              <a:rPr lang="en-GB" sz="2400" dirty="0" smtClean="0"/>
              <a:t>Help from</a:t>
            </a:r>
          </a:p>
          <a:p>
            <a:pPr lvl="1"/>
            <a:r>
              <a:rPr lang="en-GB" sz="2000" dirty="0" smtClean="0"/>
              <a:t>RSPB</a:t>
            </a:r>
          </a:p>
          <a:p>
            <a:pPr lvl="1"/>
            <a:r>
              <a:rPr lang="en-GB" sz="2000" dirty="0" smtClean="0"/>
              <a:t>Macaulay Land Use Institute</a:t>
            </a:r>
          </a:p>
          <a:p>
            <a:pPr lvl="1"/>
            <a:r>
              <a:rPr lang="en-GB" sz="2000" dirty="0" smtClean="0"/>
              <a:t>SCF local areas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65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65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651">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65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685800" y="260350"/>
            <a:ext cx="7772400" cy="1143000"/>
          </a:xfrm>
        </p:spPr>
        <p:txBody>
          <a:bodyPr/>
          <a:lstStyle/>
          <a:p>
            <a:r>
              <a:rPr lang="en-GB" smtClean="0"/>
              <a:t>About this project</a:t>
            </a:r>
          </a:p>
        </p:txBody>
      </p:sp>
      <p:sp>
        <p:nvSpPr>
          <p:cNvPr id="28675" name="Rectangle 3"/>
          <p:cNvSpPr>
            <a:spLocks noGrp="1" noChangeArrowheads="1"/>
          </p:cNvSpPr>
          <p:nvPr>
            <p:ph type="body" idx="4294967295"/>
          </p:nvPr>
        </p:nvSpPr>
        <p:spPr>
          <a:xfrm>
            <a:off x="685800" y="1557338"/>
            <a:ext cx="8206680" cy="4608512"/>
          </a:xfrm>
        </p:spPr>
        <p:txBody>
          <a:bodyPr/>
          <a:lstStyle/>
          <a:p>
            <a:pPr lvl="0"/>
            <a:r>
              <a:rPr lang="en-GB" sz="2400" dirty="0"/>
              <a:t>To give a snapshot of common grazings and </a:t>
            </a:r>
            <a:r>
              <a:rPr lang="en-GB" sz="2400" dirty="0" smtClean="0"/>
              <a:t>their </a:t>
            </a:r>
            <a:r>
              <a:rPr lang="en-GB" sz="2400" dirty="0"/>
              <a:t>use </a:t>
            </a:r>
            <a:r>
              <a:rPr lang="en-GB" sz="2400" dirty="0" smtClean="0"/>
              <a:t>in </a:t>
            </a:r>
            <a:r>
              <a:rPr lang="en-GB" sz="2400" dirty="0"/>
              <a:t>2010</a:t>
            </a:r>
            <a:endParaRPr lang="cy-GB" sz="2400" dirty="0"/>
          </a:p>
          <a:p>
            <a:pPr lvl="0"/>
            <a:r>
              <a:rPr lang="en-GB" sz="2400" dirty="0"/>
              <a:t>To provide some information on the relative significance of common grazings, economically, socially and environmentally</a:t>
            </a:r>
            <a:endParaRPr lang="cy-GB" sz="2400" dirty="0"/>
          </a:p>
          <a:p>
            <a:pPr lvl="0"/>
            <a:r>
              <a:rPr lang="en-GB" sz="2400" dirty="0"/>
              <a:t>To assess the degree to which shareholders on common grazings experience now or will potentially experience after 2013 disadvantages in accessing CAP funding relative to their importance and to the difficulties faced by comparable claimants with no common grazings</a:t>
            </a:r>
            <a:endParaRPr lang="cy-GB" sz="2400" dirty="0"/>
          </a:p>
          <a:p>
            <a:pPr lvl="0"/>
            <a:r>
              <a:rPr lang="en-GB" sz="2400" dirty="0"/>
              <a:t>To set the findings in a policy context, and set out recommendations for action.</a:t>
            </a:r>
            <a:endParaRPr lang="cy-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685800" y="260350"/>
            <a:ext cx="7772400" cy="1143000"/>
          </a:xfrm>
        </p:spPr>
        <p:txBody>
          <a:bodyPr/>
          <a:lstStyle/>
          <a:p>
            <a:r>
              <a:rPr lang="en-GB" dirty="0" smtClean="0"/>
              <a:t>Methods</a:t>
            </a:r>
          </a:p>
        </p:txBody>
      </p:sp>
      <p:sp>
        <p:nvSpPr>
          <p:cNvPr id="29699" name="Rectangle 3"/>
          <p:cNvSpPr>
            <a:spLocks noGrp="1" noChangeArrowheads="1"/>
          </p:cNvSpPr>
          <p:nvPr>
            <p:ph type="body" idx="4294967295"/>
          </p:nvPr>
        </p:nvSpPr>
        <p:spPr>
          <a:xfrm>
            <a:off x="685800" y="1557338"/>
            <a:ext cx="7772400" cy="4608512"/>
          </a:xfrm>
        </p:spPr>
        <p:txBody>
          <a:bodyPr/>
          <a:lstStyle/>
          <a:p>
            <a:r>
              <a:rPr lang="en-GB" sz="2400" dirty="0" smtClean="0"/>
              <a:t>Scottish Government data</a:t>
            </a:r>
          </a:p>
          <a:p>
            <a:pPr lvl="1"/>
            <a:r>
              <a:rPr lang="en-GB" sz="2000" dirty="0" smtClean="0"/>
              <a:t>IACS</a:t>
            </a:r>
          </a:p>
          <a:p>
            <a:pPr lvl="1"/>
            <a:r>
              <a:rPr lang="en-GB" sz="2000" dirty="0" smtClean="0"/>
              <a:t>Local office spreadsheets (c. ¼ of grazings)</a:t>
            </a:r>
          </a:p>
          <a:p>
            <a:endParaRPr lang="en-GB" sz="2400" dirty="0" smtClean="0"/>
          </a:p>
          <a:p>
            <a:r>
              <a:rPr lang="en-GB" sz="2400" dirty="0" smtClean="0"/>
              <a:t>Questionnaire of about half clerks in half the </a:t>
            </a:r>
            <a:r>
              <a:rPr lang="en-GB" sz="2400" dirty="0" smtClean="0"/>
              <a:t>parishes (~NUTS IV)</a:t>
            </a:r>
            <a:endParaRPr lang="en-GB" sz="2400" dirty="0" smtClean="0"/>
          </a:p>
          <a:p>
            <a:endParaRPr lang="en-GB" sz="2400" dirty="0" smtClean="0"/>
          </a:p>
          <a:p>
            <a:r>
              <a:rPr lang="en-GB" sz="2400" dirty="0" smtClean="0"/>
              <a:t>Some meetings with graziers, discussions with stakeholders, funders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title" idx="4294967295"/>
          </p:nvPr>
        </p:nvSpPr>
        <p:spPr>
          <a:xfrm>
            <a:off x="250825" y="404813"/>
            <a:ext cx="3313113" cy="1143000"/>
          </a:xfrm>
        </p:spPr>
        <p:txBody>
          <a:bodyPr/>
          <a:lstStyle/>
          <a:p>
            <a:r>
              <a:rPr lang="en-GB" sz="3200" dirty="0" smtClean="0"/>
              <a:t>Area &amp; distribution</a:t>
            </a:r>
          </a:p>
        </p:txBody>
      </p:sp>
      <p:sp>
        <p:nvSpPr>
          <p:cNvPr id="34819" name="Rectangle 5"/>
          <p:cNvSpPr>
            <a:spLocks noGrp="1" noChangeArrowheads="1"/>
          </p:cNvSpPr>
          <p:nvPr>
            <p:ph type="body" idx="4294967295"/>
          </p:nvPr>
        </p:nvSpPr>
        <p:spPr>
          <a:xfrm>
            <a:off x="323850" y="2122488"/>
            <a:ext cx="3600450" cy="3826792"/>
          </a:xfrm>
        </p:spPr>
        <p:txBody>
          <a:bodyPr/>
          <a:lstStyle/>
          <a:p>
            <a:r>
              <a:rPr lang="en-GB" sz="2400" dirty="0" smtClean="0"/>
              <a:t>Total: 591,901 ha</a:t>
            </a:r>
          </a:p>
          <a:p>
            <a:endParaRPr lang="en-GB" sz="2400" dirty="0" smtClean="0"/>
          </a:p>
          <a:p>
            <a:r>
              <a:rPr lang="en-GB" sz="2400" dirty="0" smtClean="0"/>
              <a:t>Land </a:t>
            </a:r>
            <a:r>
              <a:rPr lang="en-GB" sz="2400" b="1" dirty="0" smtClean="0"/>
              <a:t>actually</a:t>
            </a:r>
            <a:r>
              <a:rPr lang="en-GB" sz="2400" dirty="0"/>
              <a:t> </a:t>
            </a:r>
            <a:r>
              <a:rPr lang="en-GB" sz="2400" dirty="0" smtClean="0"/>
              <a:t>used in common (this map): 537615 ha</a:t>
            </a:r>
          </a:p>
          <a:p>
            <a:endParaRPr lang="en-GB" sz="2400" dirty="0" smtClean="0"/>
          </a:p>
          <a:p>
            <a:r>
              <a:rPr lang="en-GB" sz="2400" dirty="0" smtClean="0"/>
              <a:t>Another 54286 ha not on IACS?</a:t>
            </a:r>
          </a:p>
        </p:txBody>
      </p:sp>
      <p:pic>
        <p:nvPicPr>
          <p:cNvPr id="3482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0"/>
            <a:ext cx="514826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685800" y="609600"/>
            <a:ext cx="3238500" cy="1143000"/>
          </a:xfrm>
        </p:spPr>
        <p:txBody>
          <a:bodyPr/>
          <a:lstStyle/>
          <a:p>
            <a:r>
              <a:rPr lang="en-GB" sz="3200" smtClean="0"/>
              <a:t>ALL SFP claimed area – importance of common grazing</a:t>
            </a:r>
          </a:p>
        </p:txBody>
      </p:sp>
      <p:graphicFrame>
        <p:nvGraphicFramePr>
          <p:cNvPr id="35843" name="Object 3"/>
          <p:cNvGraphicFramePr>
            <a:graphicFrameLocks noGrp="1" noChangeAspect="1"/>
          </p:cNvGraphicFramePr>
          <p:nvPr>
            <p:ph idx="4294967295"/>
          </p:nvPr>
        </p:nvGraphicFramePr>
        <p:xfrm>
          <a:off x="-1189038" y="2492375"/>
          <a:ext cx="7273926" cy="4429125"/>
        </p:xfrm>
        <a:graphic>
          <a:graphicData uri="http://schemas.openxmlformats.org/presentationml/2006/ole">
            <mc:AlternateContent xmlns:mc="http://schemas.openxmlformats.org/markup-compatibility/2006">
              <mc:Choice xmlns:v="urn:schemas-microsoft-com:vml" Requires="v">
                <p:oleObj spid="_x0000_s35854" name="Chart" r:id="rId4" imgW="6429375" imgH="3914775" progId="MSGraph.Chart.8">
                  <p:embed followColorScheme="full"/>
                </p:oleObj>
              </mc:Choice>
              <mc:Fallback>
                <p:oleObj name="Chart" r:id="rId4" imgW="6429375" imgH="3914775"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9038" y="2492375"/>
                        <a:ext cx="7273926"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584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1175" y="0"/>
            <a:ext cx="48228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 example – Kilmuir parish</a:t>
            </a:r>
            <a:endParaRPr lang="cy-GB" dirty="0"/>
          </a:p>
        </p:txBody>
      </p:sp>
      <p:graphicFrame>
        <p:nvGraphicFramePr>
          <p:cNvPr id="4" name="Chart 3"/>
          <p:cNvGraphicFramePr/>
          <p:nvPr>
            <p:extLst>
              <p:ext uri="{D42A27DB-BD31-4B8C-83A1-F6EECF244321}">
                <p14:modId xmlns:p14="http://schemas.microsoft.com/office/powerpoint/2010/main" val="1269843611"/>
              </p:ext>
            </p:extLst>
          </p:nvPr>
        </p:nvGraphicFramePr>
        <p:xfrm>
          <a:off x="611560" y="1916832"/>
          <a:ext cx="6096000" cy="4064000"/>
        </p:xfrm>
        <a:graphic>
          <a:graphicData uri="http://schemas.openxmlformats.org/drawingml/2006/chart">
            <c:chart xmlns:c="http://schemas.openxmlformats.org/drawingml/2006/chart" xmlns:r="http://schemas.openxmlformats.org/officeDocument/2006/relationships" r:id="rId3"/>
          </a:graphicData>
        </a:graphic>
      </p:graphicFrame>
      <p:pic>
        <p:nvPicPr>
          <p:cNvPr id="696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9013" y="4311469"/>
            <a:ext cx="2111499" cy="254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bwMode="auto">
          <a:xfrm>
            <a:off x="7524328" y="4869160"/>
            <a:ext cx="216024" cy="21602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y-GB"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85973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685800" y="609600"/>
            <a:ext cx="3525838" cy="1143000"/>
          </a:xfrm>
        </p:spPr>
        <p:txBody>
          <a:bodyPr/>
          <a:lstStyle/>
          <a:p>
            <a:r>
              <a:rPr lang="en-GB" sz="3200" smtClean="0"/>
              <a:t>ALL SFP claimants – importance of common grazing</a:t>
            </a:r>
          </a:p>
        </p:txBody>
      </p:sp>
      <p:graphicFrame>
        <p:nvGraphicFramePr>
          <p:cNvPr id="2" name="Object 3"/>
          <p:cNvGraphicFramePr>
            <a:graphicFrameLocks noGrp="1" noChangeAspect="1"/>
          </p:cNvGraphicFramePr>
          <p:nvPr>
            <p:ph idx="4294967295"/>
            <p:extLst>
              <p:ext uri="{D42A27DB-BD31-4B8C-83A1-F6EECF244321}">
                <p14:modId xmlns:p14="http://schemas.microsoft.com/office/powerpoint/2010/main" val="2623988901"/>
              </p:ext>
            </p:extLst>
          </p:nvPr>
        </p:nvGraphicFramePr>
        <p:xfrm>
          <a:off x="-777875" y="2400300"/>
          <a:ext cx="6811963" cy="4108450"/>
        </p:xfrm>
        <a:graphic>
          <a:graphicData uri="http://schemas.openxmlformats.org/drawingml/2006/chart">
            <c:chart xmlns:c="http://schemas.openxmlformats.org/drawingml/2006/chart" xmlns:r="http://schemas.openxmlformats.org/officeDocument/2006/relationships" r:id="rId3"/>
          </a:graphicData>
        </a:graphic>
      </p:graphicFrame>
      <p:pic>
        <p:nvPicPr>
          <p:cNvPr id="368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6738" y="0"/>
            <a:ext cx="476726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Chart 5"/>
          <p:cNvGraphicFramePr>
            <a:graphicFrameLocks/>
          </p:cNvGraphicFramePr>
          <p:nvPr/>
        </p:nvGraphicFramePr>
        <p:xfrm>
          <a:off x="-50800" y="-50800"/>
          <a:ext cx="9245600" cy="6959600"/>
        </p:xfrm>
        <a:graphic>
          <a:graphicData uri="http://schemas.openxmlformats.org/presentationml/2006/ole">
            <mc:AlternateContent xmlns:mc="http://schemas.openxmlformats.org/markup-compatibility/2006">
              <mc:Choice xmlns:v="urn:schemas-microsoft-com:vml" Requires="v">
                <p:oleObj spid="_x0000_s43023" r:id="rId5" imgW="9242337" imgH="6956139" progId="Excel.Chart.8">
                  <p:embed/>
                </p:oleObj>
              </mc:Choice>
              <mc:Fallback>
                <p:oleObj r:id="rId5" imgW="9242337" imgH="6956139" progId="Excel.Chart.8">
                  <p:embed/>
                  <p:pic>
                    <p:nvPicPr>
                      <p:cNvPr id="0" name="Chart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00" y="-50800"/>
                        <a:ext cx="9245600" cy="695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11" name="TextBox 4"/>
          <p:cNvSpPr txBox="1">
            <a:spLocks noChangeArrowheads="1"/>
          </p:cNvSpPr>
          <p:nvPr/>
        </p:nvSpPr>
        <p:spPr bwMode="auto">
          <a:xfrm>
            <a:off x="179388" y="4205288"/>
            <a:ext cx="143986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800">
                <a:solidFill>
                  <a:srgbClr val="FF0000"/>
                </a:solidFill>
                <a:cs typeface="Arial" pitchFamily="34" charset="0"/>
              </a:rPr>
              <a:t>Area of circles proportional to area of common grazings in IACS</a:t>
            </a:r>
          </a:p>
        </p:txBody>
      </p:sp>
      <p:sp>
        <p:nvSpPr>
          <p:cNvPr id="6" name="Right Arrow 5"/>
          <p:cNvSpPr/>
          <p:nvPr/>
        </p:nvSpPr>
        <p:spPr bwMode="auto">
          <a:xfrm rot="19227285">
            <a:off x="1655763" y="2705100"/>
            <a:ext cx="7731125" cy="855663"/>
          </a:xfrm>
          <a:prstGeom prst="rightArrow">
            <a:avLst/>
          </a:prstGeom>
          <a:solidFill>
            <a:srgbClr val="FF0000">
              <a:alpha val="21961"/>
            </a:srgbClr>
          </a:solidFill>
          <a:ln w="38100" cap="flat" cmpd="sng" algn="ctr">
            <a:solidFill>
              <a:schemeClr val="accent6">
                <a:lumMod val="60000"/>
                <a:lumOff val="40000"/>
              </a:schemeClr>
            </a:solidFill>
            <a:prstDash val="solid"/>
            <a:round/>
            <a:headEnd type="none" w="med" len="med"/>
            <a:tailEnd type="none" w="med" len="med"/>
          </a:ln>
          <a:effectLst/>
        </p:spPr>
        <p:txBody>
          <a:bodyPr/>
          <a:lstStyle/>
          <a:p>
            <a:pPr eaLnBrk="0" hangingPunct="0">
              <a:defRPr/>
            </a:pPr>
            <a:endParaRPr lang="en-GB" b="1">
              <a:ln w="18000">
                <a:solidFill>
                  <a:srgbClr val="800000">
                    <a:satMod val="140000"/>
                  </a:srgbClr>
                </a:solidFill>
                <a:prstDash val="solid"/>
                <a:miter lim="800000"/>
              </a:ln>
              <a:noFill/>
              <a:effectLst>
                <a:outerShdw blurRad="25500" dist="23000" dir="7020000" algn="tl">
                  <a:srgbClr val="000000">
                    <a:alpha val="50000"/>
                  </a:srgbClr>
                </a:outerShdw>
              </a:effectLst>
              <a:cs typeface="Arial" pitchFamily="34" charset="0"/>
            </a:endParaRPr>
          </a:p>
        </p:txBody>
      </p:sp>
      <p:sp>
        <p:nvSpPr>
          <p:cNvPr id="7" name="TextBox 6"/>
          <p:cNvSpPr txBox="1">
            <a:spLocks noChangeArrowheads="1"/>
          </p:cNvSpPr>
          <p:nvPr/>
        </p:nvSpPr>
        <p:spPr bwMode="auto">
          <a:xfrm rot="-2376672">
            <a:off x="4976813" y="1922463"/>
            <a:ext cx="34432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GB">
                <a:solidFill>
                  <a:srgbClr val="000000"/>
                </a:solidFill>
                <a:latin typeface="Calibri" pitchFamily="34" charset="0"/>
                <a:cs typeface="Calibri" pitchFamily="34" charset="0"/>
              </a:rPr>
              <a:t>More people with IACS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2213" y="1079500"/>
            <a:ext cx="4178300" cy="580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019675" cy="702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0" name="Rectangle 8"/>
          <p:cNvSpPr>
            <a:spLocks noGrp="1" noChangeArrowheads="1"/>
          </p:cNvSpPr>
          <p:nvPr>
            <p:ph type="title" idx="4294967295"/>
          </p:nvPr>
        </p:nvSpPr>
        <p:spPr>
          <a:xfrm>
            <a:off x="4859338" y="188913"/>
            <a:ext cx="4465637" cy="731837"/>
          </a:xfrm>
          <a:noFill/>
        </p:spPr>
        <p:txBody>
          <a:bodyPr/>
          <a:lstStyle/>
          <a:p>
            <a:pPr algn="ctr"/>
            <a:r>
              <a:rPr lang="en-GB" sz="2200" smtClean="0"/>
              <a:t>69% of CG claimants and area found in socio-economically marginal areas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685800" y="260350"/>
            <a:ext cx="7772400" cy="1143000"/>
          </a:xfrm>
        </p:spPr>
        <p:txBody>
          <a:bodyPr/>
          <a:lstStyle/>
          <a:p>
            <a:r>
              <a:rPr lang="en-GB" dirty="0" smtClean="0"/>
              <a:t>About Scotland</a:t>
            </a:r>
          </a:p>
        </p:txBody>
      </p:sp>
      <p:sp>
        <p:nvSpPr>
          <p:cNvPr id="26627" name="Rectangle 3"/>
          <p:cNvSpPr>
            <a:spLocks noGrp="1" noChangeArrowheads="1"/>
          </p:cNvSpPr>
          <p:nvPr>
            <p:ph type="body" idx="4294967295"/>
          </p:nvPr>
        </p:nvSpPr>
        <p:spPr>
          <a:xfrm>
            <a:off x="685800" y="1557338"/>
            <a:ext cx="7772400" cy="4608512"/>
          </a:xfrm>
        </p:spPr>
        <p:txBody>
          <a:bodyPr/>
          <a:lstStyle/>
          <a:p>
            <a:r>
              <a:rPr lang="en-GB" dirty="0" smtClean="0"/>
              <a:t>79,000 sq. km; Northern 1/3 of UK</a:t>
            </a:r>
          </a:p>
          <a:p>
            <a:endParaRPr lang="en-GB" dirty="0" smtClean="0"/>
          </a:p>
          <a:p>
            <a:r>
              <a:rPr lang="en-GB" dirty="0" smtClean="0"/>
              <a:t>Political union with England in 1707, but retained own legal system, including land law</a:t>
            </a:r>
          </a:p>
          <a:p>
            <a:endParaRPr lang="en-GB" dirty="0" smtClean="0"/>
          </a:p>
          <a:p>
            <a:r>
              <a:rPr lang="en-GB" dirty="0" smtClean="0"/>
              <a:t>Legislative and administrative autonomy under Scottish Parliament, including over agriculture, regional policy, environment</a:t>
            </a:r>
          </a:p>
          <a:p>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title" idx="4294967295"/>
          </p:nvPr>
        </p:nvSpPr>
        <p:spPr>
          <a:xfrm>
            <a:off x="179388" y="260350"/>
            <a:ext cx="3744912" cy="1143000"/>
          </a:xfrm>
        </p:spPr>
        <p:txBody>
          <a:bodyPr/>
          <a:lstStyle/>
          <a:p>
            <a:r>
              <a:rPr lang="en-GB" sz="2800" smtClean="0"/>
              <a:t>A lot is of national/  international value for biodiversity</a:t>
            </a:r>
          </a:p>
        </p:txBody>
      </p:sp>
      <p:pic>
        <p:nvPicPr>
          <p:cNvPr id="440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3488" y="0"/>
            <a:ext cx="53355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6" name="Rectangle 5"/>
          <p:cNvSpPr>
            <a:spLocks noGrp="1" noChangeArrowheads="1"/>
          </p:cNvSpPr>
          <p:nvPr>
            <p:ph type="body" idx="4294967295"/>
          </p:nvPr>
        </p:nvSpPr>
        <p:spPr>
          <a:xfrm>
            <a:off x="323850" y="1990725"/>
            <a:ext cx="3600450" cy="3167063"/>
          </a:xfrm>
          <a:noFill/>
        </p:spPr>
        <p:txBody>
          <a:bodyPr/>
          <a:lstStyle/>
          <a:p>
            <a:r>
              <a:rPr lang="en-GB" sz="2200" dirty="0" smtClean="0"/>
              <a:t>27% of common grazings are designated </a:t>
            </a:r>
          </a:p>
          <a:p>
            <a:pPr>
              <a:buFontTx/>
              <a:buNone/>
            </a:pPr>
            <a:endParaRPr lang="en-GB" sz="2200" dirty="0" smtClean="0"/>
          </a:p>
          <a:p>
            <a:r>
              <a:rPr lang="en-GB" sz="2200" dirty="0" smtClean="0"/>
              <a:t>21% is SPA</a:t>
            </a:r>
          </a:p>
          <a:p>
            <a:r>
              <a:rPr lang="en-GB" sz="2200" dirty="0" smtClean="0"/>
              <a:t>15% is SAC</a:t>
            </a:r>
          </a:p>
          <a:p>
            <a:r>
              <a:rPr lang="en-GB" sz="2200" dirty="0" smtClean="0"/>
              <a:t>16% is SSSI</a:t>
            </a:r>
          </a:p>
          <a:p>
            <a:endParaRPr lang="en-GB" sz="2200" dirty="0" smtClean="0"/>
          </a:p>
          <a:p>
            <a:r>
              <a:rPr lang="en-GB" sz="2200" dirty="0" smtClean="0"/>
              <a:t>Common grazings are 7% of Scotland</a:t>
            </a:r>
          </a:p>
          <a:p>
            <a:r>
              <a:rPr lang="en-GB" sz="2200" dirty="0" smtClean="0"/>
              <a:t>But 8% of SSSI</a:t>
            </a:r>
          </a:p>
          <a:p>
            <a:r>
              <a:rPr lang="en-GB" sz="2200" dirty="0" smtClean="0"/>
              <a:t>11% of non-marine SAC</a:t>
            </a:r>
          </a:p>
          <a:p>
            <a:r>
              <a:rPr lang="en-GB" sz="2200" dirty="0" smtClean="0"/>
              <a:t>13% of SPA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250825" y="333375"/>
            <a:ext cx="3313113" cy="1143000"/>
          </a:xfrm>
        </p:spPr>
        <p:txBody>
          <a:bodyPr/>
          <a:lstStyle/>
          <a:p>
            <a:r>
              <a:rPr lang="en-GB" sz="3200" smtClean="0"/>
              <a:t>Important for carbon storage</a:t>
            </a:r>
          </a:p>
        </p:txBody>
      </p:sp>
      <p:pic>
        <p:nvPicPr>
          <p:cNvPr id="46083" name="Picture 4" descr="00949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8488" y="0"/>
            <a:ext cx="4772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5"/>
          <p:cNvSpPr>
            <a:spLocks noGrp="1" noChangeArrowheads="1"/>
          </p:cNvSpPr>
          <p:nvPr>
            <p:ph type="body" idx="4294967295"/>
          </p:nvPr>
        </p:nvSpPr>
        <p:spPr>
          <a:xfrm>
            <a:off x="323850" y="1773238"/>
            <a:ext cx="3600450" cy="5084762"/>
          </a:xfrm>
          <a:noFill/>
        </p:spPr>
        <p:txBody>
          <a:bodyPr/>
          <a:lstStyle/>
          <a:p>
            <a:pPr>
              <a:lnSpc>
                <a:spcPct val="80000"/>
              </a:lnSpc>
            </a:pPr>
            <a:r>
              <a:rPr lang="en-GB" sz="1800" dirty="0" smtClean="0"/>
              <a:t>Common grazings cover 7% of the land area of Scotland</a:t>
            </a:r>
          </a:p>
          <a:p>
            <a:pPr>
              <a:lnSpc>
                <a:spcPct val="80000"/>
              </a:lnSpc>
              <a:buFontTx/>
              <a:buNone/>
            </a:pPr>
            <a:endParaRPr lang="en-GB" sz="1800" dirty="0" smtClean="0"/>
          </a:p>
          <a:p>
            <a:pPr>
              <a:lnSpc>
                <a:spcPct val="80000"/>
              </a:lnSpc>
            </a:pPr>
            <a:r>
              <a:rPr lang="en-GB" sz="1800" dirty="0" smtClean="0"/>
              <a:t>49% of the area under common grazing in Scotland is on peat soils</a:t>
            </a:r>
          </a:p>
          <a:p>
            <a:pPr>
              <a:lnSpc>
                <a:spcPct val="80000"/>
              </a:lnSpc>
              <a:buFontTx/>
              <a:buNone/>
            </a:pPr>
            <a:endParaRPr lang="en-GB" sz="1800" dirty="0" smtClean="0"/>
          </a:p>
          <a:p>
            <a:pPr>
              <a:lnSpc>
                <a:spcPct val="80000"/>
              </a:lnSpc>
            </a:pPr>
            <a:r>
              <a:rPr lang="en-GB" sz="1800" dirty="0" smtClean="0"/>
              <a:t>15% of the peat area of Scotland is under common Grazing </a:t>
            </a:r>
          </a:p>
          <a:p>
            <a:pPr>
              <a:lnSpc>
                <a:spcPct val="80000"/>
              </a:lnSpc>
              <a:buFontTx/>
              <a:buNone/>
            </a:pPr>
            <a:endParaRPr lang="en-GB" sz="1800" dirty="0" smtClean="0"/>
          </a:p>
          <a:p>
            <a:pPr>
              <a:lnSpc>
                <a:spcPct val="80000"/>
              </a:lnSpc>
            </a:pPr>
            <a:r>
              <a:rPr lang="en-GB" sz="1800" dirty="0" smtClean="0"/>
              <a:t>30% of the peat over 2m deep is under common grazings</a:t>
            </a:r>
          </a:p>
          <a:p>
            <a:pPr>
              <a:lnSpc>
                <a:spcPct val="80000"/>
              </a:lnSpc>
              <a:buFontTx/>
              <a:buNone/>
            </a:pPr>
            <a:endParaRPr lang="en-GB" sz="1800" dirty="0" smtClean="0"/>
          </a:p>
          <a:p>
            <a:pPr>
              <a:lnSpc>
                <a:spcPct val="80000"/>
              </a:lnSpc>
            </a:pPr>
            <a:r>
              <a:rPr lang="en-GB" sz="1800" dirty="0" smtClean="0"/>
              <a:t>Common grazings contain 10% (324 Mt) of the total Carbon in Scottish Soils.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857250"/>
            <a:ext cx="9180513" cy="602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3" name="Rectangle 2"/>
          <p:cNvSpPr>
            <a:spLocks noGrp="1" noChangeArrowheads="1"/>
          </p:cNvSpPr>
          <p:nvPr>
            <p:ph type="title" idx="4294967295"/>
          </p:nvPr>
        </p:nvSpPr>
        <p:spPr>
          <a:xfrm>
            <a:off x="685800" y="-100013"/>
            <a:ext cx="7772400" cy="1143001"/>
          </a:xfrm>
        </p:spPr>
        <p:txBody>
          <a:bodyPr/>
          <a:lstStyle/>
          <a:p>
            <a:r>
              <a:rPr lang="en-GB" sz="3200" smtClean="0"/>
              <a:t>Portree &amp; Inverness areas – forage NOT claimed (SFP claim, 2009)</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755650" y="333375"/>
            <a:ext cx="7772400" cy="1143000"/>
          </a:xfrm>
        </p:spPr>
        <p:txBody>
          <a:bodyPr/>
          <a:lstStyle/>
          <a:p>
            <a:r>
              <a:rPr lang="en-GB" sz="2800" smtClean="0"/>
              <a:t>Actual forage versus claimable forage, Portree &amp; Inverness IACS 2009 claims</a:t>
            </a:r>
          </a:p>
        </p:txBody>
      </p:sp>
      <p:pic>
        <p:nvPicPr>
          <p:cNvPr id="6246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r="29730"/>
          <a:stretch>
            <a:fillRect/>
          </a:stretch>
        </p:blipFill>
        <p:spPr bwMode="auto">
          <a:xfrm>
            <a:off x="1979613" y="1481138"/>
            <a:ext cx="5688012" cy="501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685800" y="260350"/>
            <a:ext cx="7772400" cy="1143000"/>
          </a:xfrm>
        </p:spPr>
        <p:txBody>
          <a:bodyPr/>
          <a:lstStyle/>
          <a:p>
            <a:r>
              <a:rPr lang="en-GB" sz="3200" smtClean="0"/>
              <a:t>Sample grazings – scheme participation</a:t>
            </a:r>
          </a:p>
        </p:txBody>
      </p:sp>
      <p:graphicFrame>
        <p:nvGraphicFramePr>
          <p:cNvPr id="30723" name="Object 3"/>
          <p:cNvGraphicFramePr>
            <a:graphicFrameLocks noGrp="1" noChangeAspect="1"/>
          </p:cNvGraphicFramePr>
          <p:nvPr>
            <p:ph idx="4294967295"/>
          </p:nvPr>
        </p:nvGraphicFramePr>
        <p:xfrm>
          <a:off x="468313" y="1319213"/>
          <a:ext cx="7777162" cy="5394325"/>
        </p:xfrm>
        <a:graphic>
          <a:graphicData uri="http://schemas.openxmlformats.org/presentationml/2006/ole">
            <mc:AlternateContent xmlns:mc="http://schemas.openxmlformats.org/markup-compatibility/2006">
              <mc:Choice xmlns:v="urn:schemas-microsoft-com:vml" Requires="v">
                <p:oleObj spid="_x0000_s30733" r:id="rId5" imgW="7779170" imgH="5395428" progId="Excel.Chart.8">
                  <p:embed/>
                </p:oleObj>
              </mc:Choice>
              <mc:Fallback>
                <p:oleObj r:id="rId5" imgW="7779170" imgH="5395428" progId="Excel.Char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1319213"/>
                        <a:ext cx="7777162"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p:txBody>
          <a:bodyPr/>
          <a:lstStyle/>
          <a:p>
            <a:r>
              <a:rPr lang="en-GB" sz="3200" smtClean="0"/>
              <a:t>Do common grazings have more problems getting into schemes than hill farms?</a:t>
            </a:r>
          </a:p>
        </p:txBody>
      </p:sp>
      <p:graphicFrame>
        <p:nvGraphicFramePr>
          <p:cNvPr id="49155" name="Object 3"/>
          <p:cNvGraphicFramePr>
            <a:graphicFrameLocks noGrp="1" noChangeAspect="1"/>
          </p:cNvGraphicFramePr>
          <p:nvPr>
            <p:ph idx="4294967295"/>
          </p:nvPr>
        </p:nvGraphicFramePr>
        <p:xfrm>
          <a:off x="685800" y="1916113"/>
          <a:ext cx="7772400" cy="4114800"/>
        </p:xfrm>
        <a:graphic>
          <a:graphicData uri="http://schemas.openxmlformats.org/presentationml/2006/ole">
            <mc:AlternateContent xmlns:mc="http://schemas.openxmlformats.org/markup-compatibility/2006">
              <mc:Choice xmlns:v="urn:schemas-microsoft-com:vml" Requires="v">
                <p:oleObj spid="_x0000_s49165" r:id="rId5" imgW="7773074" imgH="4115157" progId="Excel.Chart.8">
                  <p:embed/>
                </p:oleObj>
              </mc:Choice>
              <mc:Fallback>
                <p:oleObj r:id="rId5" imgW="7773074" imgH="4115157" progId="Excel.Char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9161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p:txBody>
          <a:bodyPr/>
          <a:lstStyle/>
          <a:p>
            <a:r>
              <a:rPr lang="en-GB" smtClean="0"/>
              <a:t>Administrative capacity</a:t>
            </a:r>
          </a:p>
        </p:txBody>
      </p:sp>
      <p:graphicFrame>
        <p:nvGraphicFramePr>
          <p:cNvPr id="67587" name="Object 3"/>
          <p:cNvGraphicFramePr>
            <a:graphicFrameLocks noGrp="1" noChangeAspect="1"/>
          </p:cNvGraphicFramePr>
          <p:nvPr>
            <p:ph idx="4294967295"/>
          </p:nvPr>
        </p:nvGraphicFramePr>
        <p:xfrm>
          <a:off x="685800" y="1981200"/>
          <a:ext cx="7772400" cy="4114800"/>
        </p:xfrm>
        <a:graphic>
          <a:graphicData uri="http://schemas.openxmlformats.org/presentationml/2006/ole">
            <mc:AlternateContent xmlns:mc="http://schemas.openxmlformats.org/markup-compatibility/2006">
              <mc:Choice xmlns:v="urn:schemas-microsoft-com:vml" Requires="v">
                <p:oleObj spid="_x0000_s67597" r:id="rId5" imgW="7773074" imgH="4115157" progId="Excel.Chart.8">
                  <p:embed/>
                </p:oleObj>
              </mc:Choice>
              <mc:Fallback>
                <p:oleObj r:id="rId5" imgW="7773074" imgH="4115157" progId="Excel.Char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p:txBody>
          <a:bodyPr/>
          <a:lstStyle/>
          <a:p>
            <a:r>
              <a:rPr lang="en-GB" sz="3200" smtClean="0"/>
              <a:t>Who should be allowed to claim SFP?</a:t>
            </a:r>
          </a:p>
        </p:txBody>
      </p:sp>
      <p:graphicFrame>
        <p:nvGraphicFramePr>
          <p:cNvPr id="65539" name="Object 3"/>
          <p:cNvGraphicFramePr>
            <a:graphicFrameLocks noGrp="1" noChangeAspect="1"/>
          </p:cNvGraphicFramePr>
          <p:nvPr>
            <p:ph idx="4294967295"/>
          </p:nvPr>
        </p:nvGraphicFramePr>
        <p:xfrm>
          <a:off x="685800" y="1916113"/>
          <a:ext cx="7772400" cy="4114800"/>
        </p:xfrm>
        <a:graphic>
          <a:graphicData uri="http://schemas.openxmlformats.org/presentationml/2006/ole">
            <mc:AlternateContent xmlns:mc="http://schemas.openxmlformats.org/markup-compatibility/2006">
              <mc:Choice xmlns:v="urn:schemas-microsoft-com:vml" Requires="v">
                <p:oleObj spid="_x0000_s65549" name="Chart" r:id="rId4" imgW="7772400" imgH="4114800" progId="MSGraph.Chart.8">
                  <p:embed followColorScheme="full"/>
                </p:oleObj>
              </mc:Choice>
              <mc:Fallback>
                <p:oleObj name="Chart" r:id="rId4" imgW="7772400" imgH="41148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9161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323850" y="609600"/>
            <a:ext cx="8569325" cy="1143000"/>
          </a:xfrm>
        </p:spPr>
        <p:txBody>
          <a:bodyPr/>
          <a:lstStyle/>
          <a:p>
            <a:r>
              <a:rPr lang="en-GB" sz="3200" smtClean="0"/>
              <a:t>How is scheme money shared (townships in AE)?</a:t>
            </a:r>
          </a:p>
        </p:txBody>
      </p:sp>
      <p:graphicFrame>
        <p:nvGraphicFramePr>
          <p:cNvPr id="54275" name="Object 3"/>
          <p:cNvGraphicFramePr>
            <a:graphicFrameLocks noGrp="1" noChangeAspect="1"/>
          </p:cNvGraphicFramePr>
          <p:nvPr>
            <p:ph idx="4294967295"/>
          </p:nvPr>
        </p:nvGraphicFramePr>
        <p:xfrm>
          <a:off x="685800" y="1916113"/>
          <a:ext cx="7772400" cy="4114800"/>
        </p:xfrm>
        <a:graphic>
          <a:graphicData uri="http://schemas.openxmlformats.org/presentationml/2006/ole">
            <mc:AlternateContent xmlns:mc="http://schemas.openxmlformats.org/markup-compatibility/2006">
              <mc:Choice xmlns:v="urn:schemas-microsoft-com:vml" Requires="v">
                <p:oleObj spid="_x0000_s54285" name="Chart" r:id="rId4" imgW="7772400" imgH="4114800" progId="MSGraph.Chart.8">
                  <p:embed followColorScheme="full"/>
                </p:oleObj>
              </mc:Choice>
              <mc:Fallback>
                <p:oleObj name="Chart" r:id="rId4" imgW="7772400" imgH="41148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9161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p:txBody>
          <a:bodyPr/>
          <a:lstStyle/>
          <a:p>
            <a:r>
              <a:rPr lang="en-GB" sz="3200" dirty="0" smtClean="0">
                <a:latin typeface="Arial" charset="0"/>
              </a:rPr>
              <a:t>Reallocation of forage shares annually?</a:t>
            </a:r>
          </a:p>
        </p:txBody>
      </p:sp>
      <p:graphicFrame>
        <p:nvGraphicFramePr>
          <p:cNvPr id="2" name="Chart 1"/>
          <p:cNvGraphicFramePr/>
          <p:nvPr>
            <p:extLst>
              <p:ext uri="{D42A27DB-BD31-4B8C-83A1-F6EECF244321}">
                <p14:modId xmlns:p14="http://schemas.microsoft.com/office/powerpoint/2010/main" val="2532464933"/>
              </p:ext>
            </p:extLst>
          </p:nvPr>
        </p:nvGraphicFramePr>
        <p:xfrm>
          <a:off x="1547664" y="2060848"/>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5593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685800" y="260350"/>
            <a:ext cx="7772400" cy="1143000"/>
          </a:xfrm>
        </p:spPr>
        <p:txBody>
          <a:bodyPr/>
          <a:lstStyle/>
          <a:p>
            <a:r>
              <a:rPr lang="en-GB" dirty="0" smtClean="0"/>
              <a:t>History of common grazings in  Scotland</a:t>
            </a:r>
          </a:p>
        </p:txBody>
      </p:sp>
      <p:sp>
        <p:nvSpPr>
          <p:cNvPr id="26627" name="Rectangle 3"/>
          <p:cNvSpPr>
            <a:spLocks noGrp="1" noChangeArrowheads="1"/>
          </p:cNvSpPr>
          <p:nvPr>
            <p:ph type="body" idx="4294967295"/>
          </p:nvPr>
        </p:nvSpPr>
        <p:spPr>
          <a:xfrm>
            <a:off x="685800" y="1557338"/>
            <a:ext cx="8350696" cy="4608512"/>
          </a:xfrm>
        </p:spPr>
        <p:txBody>
          <a:bodyPr/>
          <a:lstStyle/>
          <a:p>
            <a:r>
              <a:rPr lang="en-GB" sz="2400" dirty="0" smtClean="0"/>
              <a:t>Alasdair Ross – most of Scottish open land legally divided between communities by 1000</a:t>
            </a:r>
          </a:p>
          <a:p>
            <a:endParaRPr lang="en-GB" sz="2400" dirty="0" smtClean="0"/>
          </a:p>
          <a:p>
            <a:r>
              <a:rPr lang="en-GB" sz="2400" dirty="0" smtClean="0"/>
              <a:t>Estimated that half of all land was common in 1500</a:t>
            </a:r>
          </a:p>
          <a:p>
            <a:endParaRPr lang="en-GB" sz="2400" dirty="0" smtClean="0"/>
          </a:p>
          <a:p>
            <a:r>
              <a:rPr lang="en-GB" sz="2400" dirty="0" smtClean="0"/>
              <a:t>Acts of 17</a:t>
            </a:r>
            <a:r>
              <a:rPr lang="en-GB" sz="2400" baseline="30000" dirty="0" smtClean="0"/>
              <a:t>th</a:t>
            </a:r>
            <a:r>
              <a:rPr lang="en-GB" sz="2400" dirty="0" smtClean="0"/>
              <a:t> century enabled enclosure; by 19</a:t>
            </a:r>
            <a:r>
              <a:rPr lang="en-GB" sz="2400" baseline="30000" dirty="0" smtClean="0"/>
              <a:t>th</a:t>
            </a:r>
            <a:r>
              <a:rPr lang="en-GB" sz="2400" dirty="0" smtClean="0"/>
              <a:t> century common land restricted mainly to N&amp;W</a:t>
            </a:r>
          </a:p>
          <a:p>
            <a:endParaRPr lang="en-GB" sz="2400" dirty="0" smtClean="0"/>
          </a:p>
          <a:p>
            <a:r>
              <a:rPr lang="en-GB" sz="2400" dirty="0" smtClean="0"/>
              <a:t>Expansion of sheep farming as part of ‘Agricultural Revolution’ – trend to clear remaining commons and associated peasants in 19</a:t>
            </a:r>
            <a:r>
              <a:rPr lang="en-GB" sz="2400" baseline="30000" dirty="0" smtClean="0"/>
              <a:t>th</a:t>
            </a:r>
            <a:r>
              <a:rPr lang="en-GB" sz="2400" dirty="0" smtClean="0"/>
              <a:t> century – “Highland Clearances”</a:t>
            </a:r>
          </a:p>
        </p:txBody>
      </p:sp>
    </p:spTree>
    <p:extLst>
      <p:ext uri="{BB962C8B-B14F-4D97-AF65-F5344CB8AC3E}">
        <p14:creationId xmlns:p14="http://schemas.microsoft.com/office/powerpoint/2010/main" val="427393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1143000"/>
          </a:xfrm>
        </p:spPr>
        <p:txBody>
          <a:bodyPr/>
          <a:lstStyle/>
          <a:p>
            <a:r>
              <a:rPr lang="en-GB" dirty="0" smtClean="0"/>
              <a:t>Weaknesses in policy process</a:t>
            </a:r>
            <a:endParaRPr lang="cy-GB" dirty="0"/>
          </a:p>
        </p:txBody>
      </p:sp>
      <p:sp>
        <p:nvSpPr>
          <p:cNvPr id="3" name="Content Placeholder 2"/>
          <p:cNvSpPr>
            <a:spLocks noGrp="1"/>
          </p:cNvSpPr>
          <p:nvPr>
            <p:ph idx="1"/>
          </p:nvPr>
        </p:nvSpPr>
        <p:spPr>
          <a:xfrm>
            <a:off x="685800" y="1412776"/>
            <a:ext cx="7772400" cy="4114800"/>
          </a:xfrm>
        </p:spPr>
        <p:txBody>
          <a:bodyPr/>
          <a:lstStyle/>
          <a:p>
            <a:pPr lvl="0"/>
            <a:r>
              <a:rPr lang="en-GB" sz="2400" dirty="0"/>
              <a:t>Lack of a truly integrated territorial vision.</a:t>
            </a:r>
            <a:endParaRPr lang="cy-GB" sz="2400" dirty="0"/>
          </a:p>
          <a:p>
            <a:pPr lvl="0"/>
            <a:endParaRPr lang="en-GB" sz="2400" dirty="0" smtClean="0"/>
          </a:p>
          <a:p>
            <a:pPr lvl="0"/>
            <a:r>
              <a:rPr lang="en-GB" sz="2400" dirty="0" smtClean="0"/>
              <a:t>Lack </a:t>
            </a:r>
            <a:r>
              <a:rPr lang="en-GB" sz="2400" dirty="0"/>
              <a:t>of attention to common grazings by crofting bodies. </a:t>
            </a:r>
            <a:endParaRPr lang="en-GB" sz="2400" dirty="0" smtClean="0"/>
          </a:p>
          <a:p>
            <a:pPr lvl="0"/>
            <a:endParaRPr lang="en-GB" sz="2400" dirty="0" smtClean="0"/>
          </a:p>
          <a:p>
            <a:pPr lvl="0"/>
            <a:r>
              <a:rPr lang="en-GB" sz="2400" dirty="0" smtClean="0"/>
              <a:t>Inability </a:t>
            </a:r>
            <a:r>
              <a:rPr lang="en-GB" sz="2400" dirty="0"/>
              <a:t>to separate out common grazings (and crofts) in wider datasets. </a:t>
            </a:r>
            <a:endParaRPr lang="en-GB" sz="2400" dirty="0" smtClean="0"/>
          </a:p>
          <a:p>
            <a:pPr lvl="0"/>
            <a:endParaRPr lang="en-GB" sz="2400" dirty="0" smtClean="0"/>
          </a:p>
          <a:p>
            <a:pPr lvl="0"/>
            <a:r>
              <a:rPr lang="en-GB" sz="2400" dirty="0" smtClean="0"/>
              <a:t>Lack </a:t>
            </a:r>
            <a:r>
              <a:rPr lang="en-GB" sz="2400" dirty="0"/>
              <a:t>of attention to common grazings in policy strategies and programmes. </a:t>
            </a:r>
            <a:r>
              <a:rPr lang="en-GB" sz="2400" dirty="0" smtClean="0"/>
              <a:t>Decreasing </a:t>
            </a:r>
            <a:r>
              <a:rPr lang="en-GB" sz="2400" dirty="0"/>
              <a:t>attention given to capacity building within grazings </a:t>
            </a:r>
            <a:r>
              <a:rPr lang="en-GB" sz="2400" dirty="0" smtClean="0"/>
              <a:t>institutions</a:t>
            </a:r>
            <a:endParaRPr lang="cy-GB" sz="2400" dirty="0"/>
          </a:p>
        </p:txBody>
      </p:sp>
    </p:spTree>
    <p:extLst>
      <p:ext uri="{BB962C8B-B14F-4D97-AF65-F5344CB8AC3E}">
        <p14:creationId xmlns:p14="http://schemas.microsoft.com/office/powerpoint/2010/main" val="6267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5525" y="3175"/>
            <a:ext cx="12746038" cy="696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3568" y="1412776"/>
            <a:ext cx="7772400" cy="1143000"/>
          </a:xfrm>
        </p:spPr>
        <p:txBody>
          <a:bodyPr/>
          <a:lstStyle/>
          <a:p>
            <a:pPr algn="ctr"/>
            <a:r>
              <a:rPr lang="en-GB" dirty="0" smtClean="0">
                <a:solidFill>
                  <a:srgbClr val="FFFF00"/>
                </a:solidFill>
              </a:rPr>
              <a:t>A good test for any rural policy:</a:t>
            </a:r>
            <a:endParaRPr lang="cy-GB" dirty="0">
              <a:solidFill>
                <a:srgbClr val="FFFF00"/>
              </a:solidFill>
            </a:endParaRPr>
          </a:p>
        </p:txBody>
      </p:sp>
      <p:sp>
        <p:nvSpPr>
          <p:cNvPr id="3" name="Subtitle 2"/>
          <p:cNvSpPr>
            <a:spLocks noGrp="1"/>
          </p:cNvSpPr>
          <p:nvPr>
            <p:ph type="subTitle" idx="1"/>
          </p:nvPr>
        </p:nvSpPr>
        <p:spPr/>
        <p:txBody>
          <a:bodyPr/>
          <a:lstStyle/>
          <a:p>
            <a:r>
              <a:rPr lang="en-GB" dirty="0" smtClean="0">
                <a:solidFill>
                  <a:srgbClr val="FFFF00"/>
                </a:solidFill>
              </a:rPr>
              <a:t>Does it work on common grazings?</a:t>
            </a:r>
            <a:endParaRPr lang="cy-GB" dirty="0">
              <a:solidFill>
                <a:srgbClr val="FFFF00"/>
              </a:solidFill>
            </a:endParaRPr>
          </a:p>
        </p:txBody>
      </p:sp>
    </p:spTree>
    <p:extLst>
      <p:ext uri="{BB962C8B-B14F-4D97-AF65-F5344CB8AC3E}">
        <p14:creationId xmlns:p14="http://schemas.microsoft.com/office/powerpoint/2010/main" val="48246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5525" y="3175"/>
            <a:ext cx="12746038" cy="696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3568" y="1412776"/>
            <a:ext cx="7772400" cy="1143000"/>
          </a:xfrm>
        </p:spPr>
        <p:txBody>
          <a:bodyPr/>
          <a:lstStyle/>
          <a:p>
            <a:pPr algn="ctr"/>
            <a:r>
              <a:rPr lang="en-GB" dirty="0" smtClean="0">
                <a:solidFill>
                  <a:srgbClr val="FFFF00"/>
                </a:solidFill>
              </a:rPr>
              <a:t>www.efncp.org</a:t>
            </a:r>
            <a:endParaRPr lang="cy-GB" dirty="0">
              <a:solidFill>
                <a:srgbClr val="FFFF00"/>
              </a:solidFill>
            </a:endParaRPr>
          </a:p>
        </p:txBody>
      </p:sp>
      <p:sp>
        <p:nvSpPr>
          <p:cNvPr id="3" name="Subtitle 2"/>
          <p:cNvSpPr>
            <a:spLocks noGrp="1"/>
          </p:cNvSpPr>
          <p:nvPr>
            <p:ph type="subTitle" idx="1"/>
          </p:nvPr>
        </p:nvSpPr>
        <p:spPr/>
        <p:txBody>
          <a:bodyPr/>
          <a:lstStyle/>
          <a:p>
            <a:r>
              <a:rPr lang="en-GB" dirty="0" smtClean="0">
                <a:solidFill>
                  <a:srgbClr val="FFFF00"/>
                </a:solidFill>
              </a:rPr>
              <a:t>gwyn@efncp.org</a:t>
            </a:r>
            <a:endParaRPr lang="cy-GB" dirty="0">
              <a:solidFill>
                <a:srgbClr val="FFFF00"/>
              </a:solidFill>
            </a:endParaRPr>
          </a:p>
        </p:txBody>
      </p:sp>
    </p:spTree>
    <p:extLst>
      <p:ext uri="{BB962C8B-B14F-4D97-AF65-F5344CB8AC3E}">
        <p14:creationId xmlns:p14="http://schemas.microsoft.com/office/powerpoint/2010/main" val="287423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685800" y="44624"/>
            <a:ext cx="7772400" cy="1143000"/>
          </a:xfrm>
        </p:spPr>
        <p:txBody>
          <a:bodyPr/>
          <a:lstStyle/>
          <a:p>
            <a:r>
              <a:rPr lang="en-GB" dirty="0" smtClean="0"/>
              <a:t>Legal intervention</a:t>
            </a:r>
          </a:p>
        </p:txBody>
      </p:sp>
      <p:sp>
        <p:nvSpPr>
          <p:cNvPr id="26627" name="Rectangle 3"/>
          <p:cNvSpPr>
            <a:spLocks noGrp="1" noChangeArrowheads="1"/>
          </p:cNvSpPr>
          <p:nvPr>
            <p:ph type="body" idx="4294967295"/>
          </p:nvPr>
        </p:nvSpPr>
        <p:spPr>
          <a:xfrm>
            <a:off x="685800" y="1196752"/>
            <a:ext cx="8350696" cy="4608512"/>
          </a:xfrm>
        </p:spPr>
        <p:txBody>
          <a:bodyPr/>
          <a:lstStyle/>
          <a:p>
            <a:r>
              <a:rPr lang="en-GB" sz="2400" dirty="0" smtClean="0"/>
              <a:t>Clearance continued into time of ‘politics’ and mass media</a:t>
            </a:r>
          </a:p>
          <a:p>
            <a:endParaRPr lang="en-GB" sz="2400" dirty="0" smtClean="0"/>
          </a:p>
          <a:p>
            <a:r>
              <a:rPr lang="en-GB" sz="2400" dirty="0" smtClean="0"/>
              <a:t>Led to passing of the Crofters’ Holdings (Scotland) Act 1886</a:t>
            </a:r>
          </a:p>
          <a:p>
            <a:pPr lvl="1"/>
            <a:r>
              <a:rPr lang="en-GB" sz="2000" dirty="0" smtClean="0"/>
              <a:t>Security of tenure</a:t>
            </a:r>
          </a:p>
          <a:p>
            <a:pPr lvl="1"/>
            <a:r>
              <a:rPr lang="en-GB" sz="2000" dirty="0" smtClean="0"/>
              <a:t>Control of rents</a:t>
            </a:r>
          </a:p>
          <a:p>
            <a:endParaRPr lang="en-GB" sz="2400" dirty="0" smtClean="0"/>
          </a:p>
          <a:p>
            <a:r>
              <a:rPr lang="en-GB" sz="2400" dirty="0" smtClean="0"/>
              <a:t>Crofters’ Common Grazings Regulations (Scotland) Act 1891</a:t>
            </a:r>
          </a:p>
          <a:p>
            <a:pPr lvl="1"/>
            <a:r>
              <a:rPr lang="en-GB" sz="2000" dirty="0" smtClean="0"/>
              <a:t>Allowed setting up of grazings committee to administer grazings</a:t>
            </a:r>
          </a:p>
          <a:p>
            <a:pPr lvl="1"/>
            <a:r>
              <a:rPr lang="en-GB" sz="2000" dirty="0" smtClean="0"/>
              <a:t>Allowed committees to draw up and implement regulations</a:t>
            </a:r>
          </a:p>
          <a:p>
            <a:pPr lvl="1"/>
            <a:r>
              <a:rPr lang="en-GB" sz="2000" dirty="0" smtClean="0"/>
              <a:t>Oversight by Government</a:t>
            </a:r>
          </a:p>
        </p:txBody>
      </p:sp>
    </p:spTree>
    <p:extLst>
      <p:ext uri="{BB962C8B-B14F-4D97-AF65-F5344CB8AC3E}">
        <p14:creationId xmlns:p14="http://schemas.microsoft.com/office/powerpoint/2010/main" val="344081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62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62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62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685800" y="44624"/>
            <a:ext cx="7772400" cy="1143000"/>
          </a:xfrm>
        </p:spPr>
        <p:txBody>
          <a:bodyPr/>
          <a:lstStyle/>
          <a:p>
            <a:r>
              <a:rPr lang="en-GB" dirty="0" smtClean="0"/>
              <a:t>Effects of the Crofting Acts</a:t>
            </a:r>
          </a:p>
        </p:txBody>
      </p:sp>
      <p:sp>
        <p:nvSpPr>
          <p:cNvPr id="26627" name="Rectangle 3"/>
          <p:cNvSpPr>
            <a:spLocks noGrp="1" noChangeArrowheads="1"/>
          </p:cNvSpPr>
          <p:nvPr>
            <p:ph type="body" idx="4294967295"/>
          </p:nvPr>
        </p:nvSpPr>
        <p:spPr>
          <a:xfrm>
            <a:off x="685800" y="1196752"/>
            <a:ext cx="8350696" cy="4608512"/>
          </a:xfrm>
        </p:spPr>
        <p:txBody>
          <a:bodyPr/>
          <a:lstStyle/>
          <a:p>
            <a:r>
              <a:rPr lang="en-GB" dirty="0" smtClean="0"/>
              <a:t>Change in power relationships</a:t>
            </a:r>
          </a:p>
          <a:p>
            <a:pPr lvl="1"/>
            <a:r>
              <a:rPr lang="en-GB" dirty="0" smtClean="0"/>
              <a:t>Between landlord and crofter</a:t>
            </a:r>
          </a:p>
          <a:p>
            <a:pPr lvl="1"/>
            <a:r>
              <a:rPr lang="en-GB" dirty="0" smtClean="0"/>
              <a:t>Between crofter and State</a:t>
            </a:r>
          </a:p>
          <a:p>
            <a:pPr lvl="1"/>
            <a:r>
              <a:rPr lang="en-GB" dirty="0" smtClean="0"/>
              <a:t>To some extent, between crofters and each other</a:t>
            </a:r>
          </a:p>
          <a:p>
            <a:endParaRPr lang="en-GB" dirty="0" smtClean="0"/>
          </a:p>
          <a:p>
            <a:r>
              <a:rPr lang="en-GB" dirty="0" smtClean="0"/>
              <a:t>Slowing down of structural change</a:t>
            </a:r>
          </a:p>
          <a:p>
            <a:pPr lvl="1"/>
            <a:r>
              <a:rPr lang="en-GB" dirty="0" smtClean="0"/>
              <a:t>Holdings remained numerous and small</a:t>
            </a:r>
          </a:p>
          <a:p>
            <a:pPr lvl="1"/>
            <a:r>
              <a:rPr lang="en-GB" dirty="0" smtClean="0"/>
              <a:t>Grazings remained largely unapportioned</a:t>
            </a:r>
          </a:p>
          <a:p>
            <a:pPr lvl="1"/>
            <a:r>
              <a:rPr lang="en-GB" dirty="0" smtClean="0"/>
              <a:t>Communal working of various types remained common</a:t>
            </a:r>
          </a:p>
        </p:txBody>
      </p:sp>
    </p:spTree>
    <p:extLst>
      <p:ext uri="{BB962C8B-B14F-4D97-AF65-F5344CB8AC3E}">
        <p14:creationId xmlns:p14="http://schemas.microsoft.com/office/powerpoint/2010/main" val="8469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62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62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62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6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685800" y="44624"/>
            <a:ext cx="7772400" cy="936104"/>
          </a:xfrm>
        </p:spPr>
        <p:txBody>
          <a:bodyPr/>
          <a:lstStyle/>
          <a:p>
            <a:r>
              <a:rPr lang="en-GB" dirty="0" smtClean="0"/>
              <a:t>Public goods – what are they?</a:t>
            </a:r>
          </a:p>
        </p:txBody>
      </p:sp>
      <p:sp>
        <p:nvSpPr>
          <p:cNvPr id="26627" name="Rectangle 3"/>
          <p:cNvSpPr>
            <a:spLocks noGrp="1" noChangeArrowheads="1"/>
          </p:cNvSpPr>
          <p:nvPr>
            <p:ph type="body" idx="4294967295"/>
          </p:nvPr>
        </p:nvSpPr>
        <p:spPr>
          <a:xfrm>
            <a:off x="685800" y="980728"/>
            <a:ext cx="8350696" cy="4824536"/>
          </a:xfrm>
        </p:spPr>
        <p:txBody>
          <a:bodyPr/>
          <a:lstStyle/>
          <a:p>
            <a:r>
              <a:rPr lang="en-GB" dirty="0" smtClean="0"/>
              <a:t>Definition</a:t>
            </a:r>
          </a:p>
          <a:p>
            <a:pPr lvl="1"/>
            <a:r>
              <a:rPr lang="en-GB" dirty="0" smtClean="0"/>
              <a:t>Non-rivalry</a:t>
            </a:r>
          </a:p>
          <a:p>
            <a:pPr lvl="1"/>
            <a:r>
              <a:rPr lang="en-GB" dirty="0" smtClean="0"/>
              <a:t>Non-excludability</a:t>
            </a:r>
          </a:p>
          <a:p>
            <a:pPr lvl="1"/>
            <a:r>
              <a:rPr lang="en-GB" dirty="0" smtClean="0"/>
              <a:t>So in contrast with private goods, no market to set a price for them</a:t>
            </a:r>
          </a:p>
          <a:p>
            <a:pPr lvl="1"/>
            <a:r>
              <a:rPr lang="en-GB" dirty="0" smtClean="0"/>
              <a:t>Usually produced as incidentals of other activities; degree of coupling varies</a:t>
            </a:r>
          </a:p>
          <a:p>
            <a:pPr lvl="1"/>
            <a:r>
              <a:rPr lang="en-GB" dirty="0" smtClean="0"/>
              <a:t>If supply is threatened, implies State intervention</a:t>
            </a:r>
          </a:p>
          <a:p>
            <a:r>
              <a:rPr lang="en-GB" dirty="0" smtClean="0"/>
              <a:t>Examples</a:t>
            </a:r>
          </a:p>
          <a:p>
            <a:pPr lvl="1"/>
            <a:r>
              <a:rPr lang="en-GB" dirty="0" smtClean="0"/>
              <a:t>Beautiful landscape</a:t>
            </a:r>
          </a:p>
          <a:p>
            <a:pPr lvl="1"/>
            <a:r>
              <a:rPr lang="en-GB" dirty="0" smtClean="0"/>
              <a:t>Biodiversity</a:t>
            </a:r>
          </a:p>
          <a:p>
            <a:pPr lvl="1"/>
            <a:r>
              <a:rPr lang="en-GB" dirty="0" smtClean="0"/>
              <a:t>Carbon storage</a:t>
            </a:r>
          </a:p>
        </p:txBody>
      </p:sp>
    </p:spTree>
    <p:extLst>
      <p:ext uri="{BB962C8B-B14F-4D97-AF65-F5344CB8AC3E}">
        <p14:creationId xmlns:p14="http://schemas.microsoft.com/office/powerpoint/2010/main" val="246423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62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62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627">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62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395536" y="404664"/>
            <a:ext cx="8424936" cy="1143000"/>
          </a:xfrm>
        </p:spPr>
        <p:txBody>
          <a:bodyPr/>
          <a:lstStyle/>
          <a:p>
            <a:pPr algn="ctr"/>
            <a:r>
              <a:rPr lang="en-GB" sz="3200" dirty="0" smtClean="0">
                <a:latin typeface="Arial" charset="0"/>
              </a:rPr>
              <a:t>Economics of Blackface sheep on poor land in NW Scotland (GBP, per 100 ewes)</a:t>
            </a:r>
          </a:p>
        </p:txBody>
      </p:sp>
      <p:graphicFrame>
        <p:nvGraphicFramePr>
          <p:cNvPr id="2" name="Table 1"/>
          <p:cNvGraphicFramePr>
            <a:graphicFrameLocks noGrp="1"/>
          </p:cNvGraphicFramePr>
          <p:nvPr>
            <p:extLst>
              <p:ext uri="{D42A27DB-BD31-4B8C-83A1-F6EECF244321}">
                <p14:modId xmlns:p14="http://schemas.microsoft.com/office/powerpoint/2010/main" val="2866647000"/>
              </p:ext>
            </p:extLst>
          </p:nvPr>
        </p:nvGraphicFramePr>
        <p:xfrm>
          <a:off x="755576" y="2636912"/>
          <a:ext cx="7488832" cy="2808312"/>
        </p:xfrm>
        <a:graphic>
          <a:graphicData uri="http://schemas.openxmlformats.org/drawingml/2006/table">
            <a:tbl>
              <a:tblPr firstRow="1" bandRow="1">
                <a:tableStyleId>{5C22544A-7EE6-4342-B048-85BDC9FD1C3A}</a:tableStyleId>
              </a:tblPr>
              <a:tblGrid>
                <a:gridCol w="5544616"/>
                <a:gridCol w="1944216"/>
              </a:tblGrid>
              <a:tr h="468052">
                <a:tc>
                  <a:txBody>
                    <a:bodyPr/>
                    <a:lstStyle/>
                    <a:p>
                      <a:r>
                        <a:rPr lang="en-GB" dirty="0" smtClean="0">
                          <a:solidFill>
                            <a:schemeClr val="tx1"/>
                          </a:solidFill>
                        </a:rPr>
                        <a:t>Gross</a:t>
                      </a:r>
                      <a:r>
                        <a:rPr lang="en-GB" baseline="0" dirty="0" smtClean="0">
                          <a:solidFill>
                            <a:schemeClr val="tx1"/>
                          </a:solidFill>
                        </a:rPr>
                        <a:t> margin before subsidy</a:t>
                      </a:r>
                      <a:endParaRPr lang="cy-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dirty="0" smtClean="0">
                          <a:solidFill>
                            <a:schemeClr val="tx1"/>
                          </a:solidFill>
                        </a:rPr>
                        <a:t>-756</a:t>
                      </a:r>
                      <a:endParaRPr lang="cy-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8052">
                <a:tc>
                  <a:txBody>
                    <a:bodyPr/>
                    <a:lstStyle/>
                    <a:p>
                      <a:pPr algn="r"/>
                      <a:r>
                        <a:rPr lang="en-GB" dirty="0" smtClean="0">
                          <a:solidFill>
                            <a:schemeClr val="tx1"/>
                          </a:solidFill>
                        </a:rPr>
                        <a:t>Non-labour fixed costs (up to…)</a:t>
                      </a:r>
                      <a:endParaRPr lang="cy-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solidFill>
                            <a:schemeClr val="tx1"/>
                          </a:solidFill>
                        </a:rPr>
                        <a:t>-500??</a:t>
                      </a:r>
                      <a:endParaRPr lang="cy-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8052">
                <a:tc>
                  <a:txBody>
                    <a:bodyPr/>
                    <a:lstStyle/>
                    <a:p>
                      <a:pPr algn="r"/>
                      <a:r>
                        <a:rPr lang="en-GB" dirty="0" smtClean="0">
                          <a:solidFill>
                            <a:schemeClr val="tx1"/>
                          </a:solidFill>
                        </a:rPr>
                        <a:t>Labour</a:t>
                      </a:r>
                      <a:r>
                        <a:rPr lang="en-GB" baseline="0" dirty="0" smtClean="0">
                          <a:solidFill>
                            <a:schemeClr val="tx1"/>
                          </a:solidFill>
                        </a:rPr>
                        <a:t> costs (200 hr. now, but likely to rise)</a:t>
                      </a:r>
                      <a:endParaRPr lang="cy-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solidFill>
                            <a:schemeClr val="tx1"/>
                          </a:solidFill>
                        </a:rPr>
                        <a:t>-1500??</a:t>
                      </a:r>
                      <a:endParaRPr lang="cy-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8052">
                <a:tc>
                  <a:txBody>
                    <a:bodyPr/>
                    <a:lstStyle/>
                    <a:p>
                      <a:r>
                        <a:rPr lang="en-GB" b="1" dirty="0" smtClean="0">
                          <a:solidFill>
                            <a:schemeClr val="tx1"/>
                          </a:solidFill>
                        </a:rPr>
                        <a:t>Net margin before subsidy</a:t>
                      </a:r>
                      <a:endParaRPr lang="cy-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b="1" dirty="0" smtClean="0">
                          <a:solidFill>
                            <a:schemeClr val="tx1"/>
                          </a:solidFill>
                        </a:rPr>
                        <a:t>-2700??</a:t>
                      </a:r>
                      <a:endParaRPr lang="cy-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8052">
                <a:tc>
                  <a:txBody>
                    <a:bodyPr/>
                    <a:lstStyle/>
                    <a:p>
                      <a:endParaRPr lang="cy-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cy-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8052">
                <a:tc>
                  <a:txBody>
                    <a:bodyPr/>
                    <a:lstStyle/>
                    <a:p>
                      <a:endParaRPr lang="cy-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cy-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341943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395536" y="404664"/>
            <a:ext cx="8424936" cy="1143000"/>
          </a:xfrm>
        </p:spPr>
        <p:txBody>
          <a:bodyPr/>
          <a:lstStyle/>
          <a:p>
            <a:pPr algn="ctr"/>
            <a:r>
              <a:rPr lang="en-GB" sz="3200" dirty="0" smtClean="0">
                <a:latin typeface="Arial" charset="0"/>
              </a:rPr>
              <a:t>Economics of Blackface sheep on poor land in NW Scotland (GBP, per 100 ewes)</a:t>
            </a:r>
          </a:p>
        </p:txBody>
      </p:sp>
      <p:graphicFrame>
        <p:nvGraphicFramePr>
          <p:cNvPr id="2" name="Table 1"/>
          <p:cNvGraphicFramePr>
            <a:graphicFrameLocks noGrp="1"/>
          </p:cNvGraphicFramePr>
          <p:nvPr>
            <p:extLst>
              <p:ext uri="{D42A27DB-BD31-4B8C-83A1-F6EECF244321}">
                <p14:modId xmlns:p14="http://schemas.microsoft.com/office/powerpoint/2010/main" val="2992081012"/>
              </p:ext>
            </p:extLst>
          </p:nvPr>
        </p:nvGraphicFramePr>
        <p:xfrm>
          <a:off x="755576" y="2636912"/>
          <a:ext cx="7488832" cy="2808312"/>
        </p:xfrm>
        <a:graphic>
          <a:graphicData uri="http://schemas.openxmlformats.org/drawingml/2006/table">
            <a:tbl>
              <a:tblPr firstRow="1" bandRow="1">
                <a:tableStyleId>{5C22544A-7EE6-4342-B048-85BDC9FD1C3A}</a:tableStyleId>
              </a:tblPr>
              <a:tblGrid>
                <a:gridCol w="5544616"/>
                <a:gridCol w="1944216"/>
              </a:tblGrid>
              <a:tr h="468052">
                <a:tc>
                  <a:txBody>
                    <a:bodyPr/>
                    <a:lstStyle/>
                    <a:p>
                      <a:r>
                        <a:rPr lang="en-GB" dirty="0" smtClean="0">
                          <a:solidFill>
                            <a:schemeClr val="tx1"/>
                          </a:solidFill>
                        </a:rPr>
                        <a:t>Gross</a:t>
                      </a:r>
                      <a:r>
                        <a:rPr lang="en-GB" baseline="0" dirty="0" smtClean="0">
                          <a:solidFill>
                            <a:schemeClr val="tx1"/>
                          </a:solidFill>
                        </a:rPr>
                        <a:t> margin before subsidy</a:t>
                      </a:r>
                      <a:endParaRPr lang="cy-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dirty="0" smtClean="0">
                          <a:solidFill>
                            <a:schemeClr val="tx1"/>
                          </a:solidFill>
                        </a:rPr>
                        <a:t>-756</a:t>
                      </a:r>
                      <a:endParaRPr lang="cy-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8052">
                <a:tc>
                  <a:txBody>
                    <a:bodyPr/>
                    <a:lstStyle/>
                    <a:p>
                      <a:pPr algn="r"/>
                      <a:r>
                        <a:rPr lang="en-GB" dirty="0" smtClean="0">
                          <a:solidFill>
                            <a:schemeClr val="tx1"/>
                          </a:solidFill>
                        </a:rPr>
                        <a:t>Non-labour fixed costs (up to…)</a:t>
                      </a:r>
                      <a:endParaRPr lang="cy-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solidFill>
                            <a:schemeClr val="tx1"/>
                          </a:solidFill>
                        </a:rPr>
                        <a:t>-500??</a:t>
                      </a:r>
                      <a:endParaRPr lang="cy-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8052">
                <a:tc>
                  <a:txBody>
                    <a:bodyPr/>
                    <a:lstStyle/>
                    <a:p>
                      <a:pPr algn="r"/>
                      <a:r>
                        <a:rPr lang="en-GB" dirty="0" smtClean="0">
                          <a:solidFill>
                            <a:schemeClr val="tx1"/>
                          </a:solidFill>
                        </a:rPr>
                        <a:t>Labour</a:t>
                      </a:r>
                      <a:r>
                        <a:rPr lang="en-GB" baseline="0" dirty="0" smtClean="0">
                          <a:solidFill>
                            <a:schemeClr val="tx1"/>
                          </a:solidFill>
                        </a:rPr>
                        <a:t> costs (200 hr. now, but likely to rise)</a:t>
                      </a:r>
                      <a:endParaRPr lang="cy-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solidFill>
                            <a:schemeClr val="tx1"/>
                          </a:solidFill>
                        </a:rPr>
                        <a:t>-1500??</a:t>
                      </a:r>
                      <a:endParaRPr lang="cy-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8052">
                <a:tc>
                  <a:txBody>
                    <a:bodyPr/>
                    <a:lstStyle/>
                    <a:p>
                      <a:r>
                        <a:rPr lang="en-GB" b="1" dirty="0" smtClean="0">
                          <a:solidFill>
                            <a:schemeClr val="tx1"/>
                          </a:solidFill>
                        </a:rPr>
                        <a:t>Net margin before subsidy</a:t>
                      </a:r>
                      <a:endParaRPr lang="cy-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b="1" dirty="0" smtClean="0">
                          <a:solidFill>
                            <a:schemeClr val="tx1"/>
                          </a:solidFill>
                        </a:rPr>
                        <a:t>-2700??</a:t>
                      </a:r>
                      <a:endParaRPr lang="cy-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8052">
                <a:tc>
                  <a:txBody>
                    <a:bodyPr/>
                    <a:lstStyle/>
                    <a:p>
                      <a:r>
                        <a:rPr lang="en-GB" b="1" dirty="0" smtClean="0">
                          <a:solidFill>
                            <a:schemeClr val="tx1"/>
                          </a:solidFill>
                        </a:rPr>
                        <a:t>Subsidies</a:t>
                      </a:r>
                      <a:endParaRPr lang="cy-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b="1" dirty="0" smtClean="0">
                          <a:solidFill>
                            <a:schemeClr val="tx1"/>
                          </a:solidFill>
                        </a:rPr>
                        <a:t>2200</a:t>
                      </a:r>
                      <a:endParaRPr lang="cy-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8052">
                <a:tc>
                  <a:txBody>
                    <a:bodyPr/>
                    <a:lstStyle/>
                    <a:p>
                      <a:r>
                        <a:rPr lang="en-GB" b="1" dirty="0" smtClean="0">
                          <a:solidFill>
                            <a:schemeClr val="tx1"/>
                          </a:solidFill>
                        </a:rPr>
                        <a:t>Net</a:t>
                      </a:r>
                      <a:r>
                        <a:rPr lang="en-GB" b="1" baseline="0" dirty="0" smtClean="0">
                          <a:solidFill>
                            <a:schemeClr val="tx1"/>
                          </a:solidFill>
                        </a:rPr>
                        <a:t> profit with subsidy</a:t>
                      </a:r>
                      <a:endParaRPr lang="cy-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b="1" dirty="0" smtClean="0">
                          <a:solidFill>
                            <a:schemeClr val="tx1"/>
                          </a:solidFill>
                        </a:rPr>
                        <a:t>500</a:t>
                      </a:r>
                      <a:endParaRPr lang="cy-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215978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a:xfrm>
            <a:off x="685800" y="304800"/>
            <a:ext cx="7772400" cy="1143000"/>
          </a:xfrm>
        </p:spPr>
        <p:txBody>
          <a:bodyPr/>
          <a:lstStyle/>
          <a:p>
            <a:r>
              <a:rPr lang="en-GB" dirty="0" smtClean="0">
                <a:latin typeface="Arial" charset="0"/>
              </a:rPr>
              <a:t>Return on labour</a:t>
            </a:r>
          </a:p>
        </p:txBody>
      </p:sp>
      <p:sp>
        <p:nvSpPr>
          <p:cNvPr id="97283" name="Rectangle 3"/>
          <p:cNvSpPr>
            <a:spLocks noGrp="1" noChangeArrowheads="1"/>
          </p:cNvSpPr>
          <p:nvPr>
            <p:ph type="body" idx="4294967295"/>
          </p:nvPr>
        </p:nvSpPr>
        <p:spPr>
          <a:xfrm>
            <a:off x="683568" y="1484784"/>
            <a:ext cx="7772400" cy="4114800"/>
          </a:xfrm>
        </p:spPr>
        <p:txBody>
          <a:bodyPr/>
          <a:lstStyle/>
          <a:p>
            <a:r>
              <a:rPr lang="en-GB" sz="2400" dirty="0" smtClean="0">
                <a:latin typeface="Arial" charset="0"/>
              </a:rPr>
              <a:t>Profit of £500 just now</a:t>
            </a:r>
          </a:p>
          <a:p>
            <a:r>
              <a:rPr lang="en-GB" sz="2400" dirty="0" smtClean="0">
                <a:latin typeface="Arial" charset="0"/>
              </a:rPr>
              <a:t>For a family time commitment of 200 </a:t>
            </a:r>
            <a:r>
              <a:rPr lang="en-GB" sz="2400" dirty="0" err="1" smtClean="0">
                <a:latin typeface="Arial" charset="0"/>
              </a:rPr>
              <a:t>hrs</a:t>
            </a:r>
            <a:r>
              <a:rPr lang="en-GB" sz="2400" dirty="0" smtClean="0">
                <a:latin typeface="Arial" charset="0"/>
              </a:rPr>
              <a:t> - £2.50/</a:t>
            </a:r>
            <a:r>
              <a:rPr lang="en-GB" sz="2400" dirty="0" err="1" smtClean="0">
                <a:latin typeface="Arial" charset="0"/>
              </a:rPr>
              <a:t>hr</a:t>
            </a:r>
            <a:endParaRPr lang="en-GB" sz="2400" dirty="0" smtClean="0">
              <a:latin typeface="Arial" charset="0"/>
            </a:endParaRPr>
          </a:p>
          <a:p>
            <a:r>
              <a:rPr lang="en-GB" sz="2400" dirty="0" smtClean="0">
                <a:latin typeface="Arial" charset="0"/>
              </a:rPr>
              <a:t>Minimum wage is &gt;£6/</a:t>
            </a:r>
            <a:r>
              <a:rPr lang="en-GB" sz="2400" dirty="0" err="1" smtClean="0">
                <a:latin typeface="Arial" charset="0"/>
              </a:rPr>
              <a:t>hr</a:t>
            </a:r>
            <a:endParaRPr lang="en-GB" sz="2400" dirty="0" smtClean="0">
              <a:latin typeface="Arial" charset="0"/>
            </a:endParaRPr>
          </a:p>
          <a:p>
            <a:endParaRPr lang="en-GB" sz="2400" dirty="0">
              <a:latin typeface="Arial" charset="0"/>
            </a:endParaRPr>
          </a:p>
          <a:p>
            <a:r>
              <a:rPr lang="en-GB" sz="2400" dirty="0" smtClean="0">
                <a:latin typeface="Arial" charset="0"/>
              </a:rPr>
              <a:t>But with decoupling could claim </a:t>
            </a:r>
            <a:r>
              <a:rPr lang="en-GB" sz="2400" dirty="0">
                <a:latin typeface="Arial" charset="0"/>
              </a:rPr>
              <a:t>£1500 </a:t>
            </a:r>
            <a:r>
              <a:rPr lang="en-GB" sz="2400" dirty="0" smtClean="0">
                <a:latin typeface="Arial" charset="0"/>
              </a:rPr>
              <a:t>SPS</a:t>
            </a:r>
            <a:endParaRPr lang="en-GB" sz="2400" dirty="0">
              <a:latin typeface="Arial" charset="0"/>
            </a:endParaRPr>
          </a:p>
          <a:p>
            <a:r>
              <a:rPr lang="en-GB" sz="2400" dirty="0" smtClean="0">
                <a:latin typeface="Arial" charset="0"/>
              </a:rPr>
              <a:t>AND </a:t>
            </a:r>
            <a:r>
              <a:rPr lang="en-GB" sz="2400" dirty="0">
                <a:latin typeface="Arial" charset="0"/>
              </a:rPr>
              <a:t>actually earn </a:t>
            </a:r>
            <a:r>
              <a:rPr lang="en-GB" sz="2400" dirty="0" smtClean="0">
                <a:latin typeface="Arial" charset="0"/>
              </a:rPr>
              <a:t>at least £1200 in a minimum wage job</a:t>
            </a:r>
            <a:endParaRPr lang="en-GB" sz="2400" dirty="0">
              <a:latin typeface="Arial" charset="0"/>
            </a:endParaRPr>
          </a:p>
          <a:p>
            <a:r>
              <a:rPr lang="en-GB" sz="2400" dirty="0" smtClean="0">
                <a:latin typeface="Arial" charset="0"/>
              </a:rPr>
              <a:t>£2700 clear of any costs!!</a:t>
            </a:r>
            <a:endParaRPr lang="en-GB" dirty="0" smtClean="0">
              <a:latin typeface="Arial" charset="0"/>
            </a:endParaRPr>
          </a:p>
        </p:txBody>
      </p:sp>
    </p:spTree>
    <p:extLst>
      <p:ext uri="{BB962C8B-B14F-4D97-AF65-F5344CB8AC3E}">
        <p14:creationId xmlns:p14="http://schemas.microsoft.com/office/powerpoint/2010/main" val="3193110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28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728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72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theme/theme1.xml><?xml version="1.0" encoding="utf-8"?>
<a:theme xmlns:a="http://schemas.openxmlformats.org/drawingml/2006/main" name="1_Diseño predeterminado">
  <a:themeElements>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1_Diseño predeterminado">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iseño predeterminado">
  <a:themeElements>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1_Diseño predeterminado">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iseño predeterminado">
  <a:themeElements>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1_Diseño predeterminado">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iseño predeterminado">
  <a:themeElements>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1_Diseño predeterminado">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iseño predeterminado">
  <a:themeElements>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1_Diseño predeterminado">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iseño predeterminado">
  <a:themeElements>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1_Diseño predeterminado">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14792</TotalTime>
  <Words>1000</Words>
  <Application>Microsoft Office PowerPoint</Application>
  <PresentationFormat>On-screen Show (4:3)</PresentationFormat>
  <Paragraphs>177</Paragraphs>
  <Slides>32</Slides>
  <Notes>32</Notes>
  <HiddenSlides>0</HiddenSlides>
  <MMClips>0</MMClips>
  <ScaleCrop>false</ScaleCrop>
  <HeadingPairs>
    <vt:vector size="6" baseType="variant">
      <vt:variant>
        <vt:lpstr>Theme</vt:lpstr>
      </vt:variant>
      <vt:variant>
        <vt:i4>6</vt:i4>
      </vt:variant>
      <vt:variant>
        <vt:lpstr>Embedded OLE Servers</vt:lpstr>
      </vt:variant>
      <vt:variant>
        <vt:i4>2</vt:i4>
      </vt:variant>
      <vt:variant>
        <vt:lpstr>Slide Titles</vt:lpstr>
      </vt:variant>
      <vt:variant>
        <vt:i4>32</vt:i4>
      </vt:variant>
    </vt:vector>
  </HeadingPairs>
  <TitlesOfParts>
    <vt:vector size="40" baseType="lpstr">
      <vt:lpstr>1_Diseño predeterminado</vt:lpstr>
      <vt:lpstr>2_Diseño predeterminado</vt:lpstr>
      <vt:lpstr>3_Diseño predeterminado</vt:lpstr>
      <vt:lpstr>4_Diseño predeterminado</vt:lpstr>
      <vt:lpstr>5_Diseño predeterminado</vt:lpstr>
      <vt:lpstr>6_Diseño predeterminado</vt:lpstr>
      <vt:lpstr>Chart</vt:lpstr>
      <vt:lpstr>Microsoft Excel Chart</vt:lpstr>
      <vt:lpstr>Common grazings in Scotland – assessing their value and rewarding their management</vt:lpstr>
      <vt:lpstr>About Scotland</vt:lpstr>
      <vt:lpstr>History of common grazings in  Scotland</vt:lpstr>
      <vt:lpstr>Legal intervention</vt:lpstr>
      <vt:lpstr>Effects of the Crofting Acts</vt:lpstr>
      <vt:lpstr>Public goods – what are they?</vt:lpstr>
      <vt:lpstr>Economics of Blackface sheep on poor land in NW Scotland (GBP, per 100 ewes)</vt:lpstr>
      <vt:lpstr>Economics of Blackface sheep on poor land in NW Scotland (GBP, per 100 ewes)</vt:lpstr>
      <vt:lpstr>Return on labour</vt:lpstr>
      <vt:lpstr>Public support to farming in northern Scotland</vt:lpstr>
      <vt:lpstr>About this project</vt:lpstr>
      <vt:lpstr>About this project</vt:lpstr>
      <vt:lpstr>Methods</vt:lpstr>
      <vt:lpstr>Area &amp; distribution</vt:lpstr>
      <vt:lpstr>ALL SFP claimed area – importance of common grazing</vt:lpstr>
      <vt:lpstr>An example – Kilmuir parish</vt:lpstr>
      <vt:lpstr>ALL SFP claimants – importance of common grazing</vt:lpstr>
      <vt:lpstr>PowerPoint Presentation</vt:lpstr>
      <vt:lpstr>69% of CG claimants and area found in socio-economically marginal areas</vt:lpstr>
      <vt:lpstr>A lot is of national/  international value for biodiversity</vt:lpstr>
      <vt:lpstr>Important for carbon storage</vt:lpstr>
      <vt:lpstr>Portree &amp; Inverness areas – forage NOT claimed (SFP claim, 2009)</vt:lpstr>
      <vt:lpstr>Actual forage versus claimable forage, Portree &amp; Inverness IACS 2009 claims</vt:lpstr>
      <vt:lpstr>Sample grazings – scheme participation</vt:lpstr>
      <vt:lpstr>Do common grazings have more problems getting into schemes than hill farms?</vt:lpstr>
      <vt:lpstr>Administrative capacity</vt:lpstr>
      <vt:lpstr>Who should be allowed to claim SFP?</vt:lpstr>
      <vt:lpstr>How is scheme money shared (townships in AE)?</vt:lpstr>
      <vt:lpstr>Reallocation of forage shares annually?</vt:lpstr>
      <vt:lpstr>Weaknesses in policy process</vt:lpstr>
      <vt:lpstr>A good test for any rural policy:</vt:lpstr>
      <vt:lpstr>www.efncp.org</vt:lpstr>
    </vt:vector>
  </TitlesOfParts>
  <Company>SAC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PortreeTemp</dc:creator>
  <cp:lastModifiedBy>GWYN</cp:lastModifiedBy>
  <cp:revision>723</cp:revision>
  <cp:lastPrinted>2011-09-06T14:18:35Z</cp:lastPrinted>
  <dcterms:created xsi:type="dcterms:W3CDTF">2008-01-25T14:23:41Z</dcterms:created>
  <dcterms:modified xsi:type="dcterms:W3CDTF">2011-09-15T17:14:33Z</dcterms:modified>
</cp:coreProperties>
</file>