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300" r:id="rId5"/>
    <p:sldId id="289" r:id="rId6"/>
    <p:sldId id="282" r:id="rId7"/>
    <p:sldId id="296" r:id="rId8"/>
    <p:sldId id="265" r:id="rId9"/>
    <p:sldId id="294" r:id="rId10"/>
    <p:sldId id="267" r:id="rId11"/>
    <p:sldId id="268" r:id="rId12"/>
    <p:sldId id="297" r:id="rId13"/>
    <p:sldId id="285" r:id="rId14"/>
    <p:sldId id="287" r:id="rId15"/>
    <p:sldId id="286" r:id="rId16"/>
    <p:sldId id="301" r:id="rId17"/>
    <p:sldId id="274" r:id="rId18"/>
    <p:sldId id="275" r:id="rId19"/>
    <p:sldId id="276" r:id="rId20"/>
    <p:sldId id="277" r:id="rId21"/>
    <p:sldId id="299" r:id="rId22"/>
    <p:sldId id="272" r:id="rId23"/>
    <p:sldId id="280"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80639" autoAdjust="0"/>
  </p:normalViewPr>
  <p:slideViewPr>
    <p:cSldViewPr>
      <p:cViewPr>
        <p:scale>
          <a:sx n="76" d="100"/>
          <a:sy n="76" d="100"/>
        </p:scale>
        <p:origin x="-336" y="210"/>
      </p:cViewPr>
      <p:guideLst>
        <p:guide orient="horz" pos="2160"/>
        <p:guide pos="2880"/>
      </p:guideLst>
    </p:cSldViewPr>
  </p:slideViewPr>
  <p:outlineViewPr>
    <p:cViewPr>
      <p:scale>
        <a:sx n="33" d="100"/>
        <a:sy n="33" d="100"/>
      </p:scale>
      <p:origin x="0" y="12336"/>
    </p:cViewPr>
  </p:outlineViewPr>
  <p:notesTextViewPr>
    <p:cViewPr>
      <p:scale>
        <a:sx n="100" d="100"/>
        <a:sy n="100" d="100"/>
      </p:scale>
      <p:origin x="0" y="0"/>
    </p:cViewPr>
  </p:notesTextViewPr>
  <p:sorterViewPr>
    <p:cViewPr>
      <p:scale>
        <a:sx n="100" d="100"/>
        <a:sy n="100" d="100"/>
      </p:scale>
      <p:origin x="0" y="53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E90D3-2FED-40B1-9921-20F6A714C15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936B22D3-E7D2-4B5A-9E8B-E630EA521615}">
      <dgm:prSet phldrT="[Text]"/>
      <dgm:spPr>
        <a:solidFill>
          <a:srgbClr val="FFC000"/>
        </a:solidFill>
      </dgm:spPr>
      <dgm:t>
        <a:bodyPr/>
        <a:lstStyle/>
        <a:p>
          <a:r>
            <a:rPr lang="en-GB" dirty="0" smtClean="0"/>
            <a:t>Higher nutritional requirements </a:t>
          </a:r>
          <a:endParaRPr lang="en-GB" dirty="0"/>
        </a:p>
      </dgm:t>
    </dgm:pt>
    <dgm:pt modelId="{6C7F4E56-2D7A-4475-833A-FCDF13865281}" type="parTrans" cxnId="{B7272552-25C0-44E9-AE15-99B8B147F4F8}">
      <dgm:prSet/>
      <dgm:spPr/>
      <dgm:t>
        <a:bodyPr/>
        <a:lstStyle/>
        <a:p>
          <a:endParaRPr lang="en-GB"/>
        </a:p>
      </dgm:t>
    </dgm:pt>
    <dgm:pt modelId="{E49425D8-BC18-401F-BD8E-98EF94BE335F}" type="sibTrans" cxnId="{B7272552-25C0-44E9-AE15-99B8B147F4F8}">
      <dgm:prSet/>
      <dgm:spPr/>
      <dgm:t>
        <a:bodyPr/>
        <a:lstStyle/>
        <a:p>
          <a:endParaRPr lang="en-GB"/>
        </a:p>
      </dgm:t>
    </dgm:pt>
    <dgm:pt modelId="{9E4A4718-A12D-479A-AB9D-10A8FC350301}">
      <dgm:prSet phldrT="[Text]"/>
      <dgm:spPr/>
      <dgm:t>
        <a:bodyPr/>
        <a:lstStyle/>
        <a:p>
          <a:r>
            <a:rPr lang="en-GB" dirty="0" smtClean="0"/>
            <a:t>Larger less hardy continental breeds/crosses (particularly beef)</a:t>
          </a:r>
          <a:endParaRPr lang="en-GB" dirty="0"/>
        </a:p>
      </dgm:t>
    </dgm:pt>
    <dgm:pt modelId="{A490DAC1-E8AC-40BC-A912-FC4C346D4534}" type="parTrans" cxnId="{82C3B7AD-F943-46D6-8853-DA97D1402DA0}">
      <dgm:prSet/>
      <dgm:spPr/>
      <dgm:t>
        <a:bodyPr/>
        <a:lstStyle/>
        <a:p>
          <a:endParaRPr lang="en-GB"/>
        </a:p>
      </dgm:t>
    </dgm:pt>
    <dgm:pt modelId="{F6770F72-802E-4C4A-838C-A9EC219B54C9}" type="sibTrans" cxnId="{82C3B7AD-F943-46D6-8853-DA97D1402DA0}">
      <dgm:prSet/>
      <dgm:spPr/>
      <dgm:t>
        <a:bodyPr/>
        <a:lstStyle/>
        <a:p>
          <a:endParaRPr lang="en-GB"/>
        </a:p>
      </dgm:t>
    </dgm:pt>
    <dgm:pt modelId="{0AB9007F-2D9D-4138-A7CB-1752E9BD54F8}">
      <dgm:prSet phldrT="[Text]"/>
      <dgm:spPr/>
      <dgm:t>
        <a:bodyPr/>
        <a:lstStyle/>
        <a:p>
          <a:r>
            <a:rPr lang="en-GB" dirty="0" smtClean="0"/>
            <a:t>Need for better quality silage/</a:t>
          </a:r>
          <a:r>
            <a:rPr lang="en-GB" dirty="0" err="1" smtClean="0"/>
            <a:t>haylage</a:t>
          </a:r>
          <a:r>
            <a:rPr lang="en-GB" dirty="0" smtClean="0"/>
            <a:t>	</a:t>
          </a:r>
          <a:endParaRPr lang="en-GB" dirty="0"/>
        </a:p>
      </dgm:t>
    </dgm:pt>
    <dgm:pt modelId="{1A883803-BCE4-4F7B-97F3-A1A7EC2B5588}" type="parTrans" cxnId="{455C2349-2ADF-4F2C-ABD7-CE81B6203BEE}">
      <dgm:prSet/>
      <dgm:spPr/>
      <dgm:t>
        <a:bodyPr/>
        <a:lstStyle/>
        <a:p>
          <a:endParaRPr lang="en-GB"/>
        </a:p>
      </dgm:t>
    </dgm:pt>
    <dgm:pt modelId="{884B4D9D-674D-4B5D-AAC1-BC296607FB28}" type="sibTrans" cxnId="{455C2349-2ADF-4F2C-ABD7-CE81B6203BEE}">
      <dgm:prSet/>
      <dgm:spPr/>
      <dgm:t>
        <a:bodyPr/>
        <a:lstStyle/>
        <a:p>
          <a:endParaRPr lang="en-GB"/>
        </a:p>
      </dgm:t>
    </dgm:pt>
    <dgm:pt modelId="{63906418-380D-41FE-9111-1DCBAB81FF3D}">
      <dgm:prSet phldrT="[Text]"/>
      <dgm:spPr/>
      <dgm:t>
        <a:bodyPr/>
        <a:lstStyle/>
        <a:p>
          <a:r>
            <a:rPr lang="en-GB" dirty="0" smtClean="0"/>
            <a:t>Earlier cutting dates (June cf. July)</a:t>
          </a:r>
          <a:endParaRPr lang="en-GB" dirty="0"/>
        </a:p>
      </dgm:t>
    </dgm:pt>
    <dgm:pt modelId="{FC453DC4-ECEF-48FB-A082-929B64150CC2}" type="parTrans" cxnId="{62E073AE-1E95-42DF-974F-905BA7B65362}">
      <dgm:prSet/>
      <dgm:spPr/>
      <dgm:t>
        <a:bodyPr/>
        <a:lstStyle/>
        <a:p>
          <a:endParaRPr lang="en-GB"/>
        </a:p>
      </dgm:t>
    </dgm:pt>
    <dgm:pt modelId="{48B7A4C1-AE03-4CC9-B602-666B7B4A1C5E}" type="sibTrans" cxnId="{62E073AE-1E95-42DF-974F-905BA7B65362}">
      <dgm:prSet/>
      <dgm:spPr/>
      <dgm:t>
        <a:bodyPr/>
        <a:lstStyle/>
        <a:p>
          <a:endParaRPr lang="en-GB"/>
        </a:p>
      </dgm:t>
    </dgm:pt>
    <dgm:pt modelId="{91316584-C48B-4FA9-9773-2BC7F56DE375}">
      <dgm:prSet phldrT="[Text]"/>
      <dgm:spPr>
        <a:solidFill>
          <a:srgbClr val="92D050"/>
        </a:solidFill>
      </dgm:spPr>
      <dgm:t>
        <a:bodyPr/>
        <a:lstStyle/>
        <a:p>
          <a:r>
            <a:rPr lang="en-GB" dirty="0" smtClean="0"/>
            <a:t>Environmental effects	</a:t>
          </a:r>
          <a:endParaRPr lang="en-GB" dirty="0"/>
        </a:p>
      </dgm:t>
    </dgm:pt>
    <dgm:pt modelId="{E58CCB60-834E-4E50-A6CC-0A0C1D6EBEC1}" type="parTrans" cxnId="{5304DC07-2898-481A-8BDE-848CCF9E77A7}">
      <dgm:prSet/>
      <dgm:spPr/>
      <dgm:t>
        <a:bodyPr/>
        <a:lstStyle/>
        <a:p>
          <a:endParaRPr lang="en-GB"/>
        </a:p>
      </dgm:t>
    </dgm:pt>
    <dgm:pt modelId="{6F93208F-7CD9-43F8-894C-E14E3120443B}" type="sibTrans" cxnId="{5304DC07-2898-481A-8BDE-848CCF9E77A7}">
      <dgm:prSet/>
      <dgm:spPr/>
      <dgm:t>
        <a:bodyPr/>
        <a:lstStyle/>
        <a:p>
          <a:endParaRPr lang="en-GB"/>
        </a:p>
      </dgm:t>
    </dgm:pt>
    <dgm:pt modelId="{53E5E991-AEDB-43DF-976E-ABAD5403747E}">
      <dgm:prSet phldrT="[Text]"/>
      <dgm:spPr/>
      <dgm:t>
        <a:bodyPr/>
        <a:lstStyle/>
        <a:p>
          <a:r>
            <a:rPr lang="en-GB" dirty="0" smtClean="0"/>
            <a:t>Restricts flowering and seed setting native </a:t>
          </a:r>
          <a:r>
            <a:rPr lang="en-GB" smtClean="0"/>
            <a:t>grass/herb sp.</a:t>
          </a:r>
          <a:endParaRPr lang="en-GB" dirty="0"/>
        </a:p>
      </dgm:t>
    </dgm:pt>
    <dgm:pt modelId="{38204E27-F4C2-44DD-AC4B-4FC75567C571}" type="parTrans" cxnId="{B27A6BC5-3550-42E6-B936-A252C9A1E0EF}">
      <dgm:prSet/>
      <dgm:spPr/>
      <dgm:t>
        <a:bodyPr/>
        <a:lstStyle/>
        <a:p>
          <a:endParaRPr lang="en-GB"/>
        </a:p>
      </dgm:t>
    </dgm:pt>
    <dgm:pt modelId="{130FD808-8A7C-4DAD-9AC7-EC79C99CAEE1}" type="sibTrans" cxnId="{B27A6BC5-3550-42E6-B936-A252C9A1E0EF}">
      <dgm:prSet/>
      <dgm:spPr/>
      <dgm:t>
        <a:bodyPr/>
        <a:lstStyle/>
        <a:p>
          <a:endParaRPr lang="en-GB"/>
        </a:p>
      </dgm:t>
    </dgm:pt>
    <dgm:pt modelId="{017D6C04-F238-41DE-835D-5922760321FD}">
      <dgm:prSet phldrT="[Text]"/>
      <dgm:spPr/>
      <dgm:t>
        <a:bodyPr/>
        <a:lstStyle/>
        <a:p>
          <a:r>
            <a:rPr lang="en-GB" smtClean="0"/>
            <a:t>Affects nesting success some grassland birds</a:t>
          </a:r>
          <a:endParaRPr lang="en-GB" dirty="0"/>
        </a:p>
      </dgm:t>
    </dgm:pt>
    <dgm:pt modelId="{F9930AE4-1412-4AC6-B131-73B7105113F6}" type="parTrans" cxnId="{91723034-957B-4DCB-AC23-272CC6E9F541}">
      <dgm:prSet/>
      <dgm:spPr/>
      <dgm:t>
        <a:bodyPr/>
        <a:lstStyle/>
        <a:p>
          <a:endParaRPr lang="en-GB"/>
        </a:p>
      </dgm:t>
    </dgm:pt>
    <dgm:pt modelId="{E5446475-21D3-40DD-BC19-320017EB5298}" type="sibTrans" cxnId="{91723034-957B-4DCB-AC23-272CC6E9F541}">
      <dgm:prSet/>
      <dgm:spPr/>
      <dgm:t>
        <a:bodyPr/>
        <a:lstStyle/>
        <a:p>
          <a:endParaRPr lang="en-GB"/>
        </a:p>
      </dgm:t>
    </dgm:pt>
    <dgm:pt modelId="{694DD052-D0BC-41C7-9A9C-CE14F3C85426}">
      <dgm:prSet phldrT="[Text]"/>
      <dgm:spPr/>
      <dgm:t>
        <a:bodyPr/>
        <a:lstStyle/>
        <a:p>
          <a:endParaRPr lang="en-GB" dirty="0"/>
        </a:p>
      </dgm:t>
    </dgm:pt>
    <dgm:pt modelId="{1F092064-2A95-4225-A0DB-72C38C8DBAE9}" type="parTrans" cxnId="{464A83DE-4989-4360-B601-9B6FC92FA246}">
      <dgm:prSet/>
      <dgm:spPr/>
    </dgm:pt>
    <dgm:pt modelId="{C7F798A4-D586-4FAD-BA9E-31E003FFEFC2}" type="sibTrans" cxnId="{464A83DE-4989-4360-B601-9B6FC92FA246}">
      <dgm:prSet/>
      <dgm:spPr/>
    </dgm:pt>
    <dgm:pt modelId="{83704490-DBDF-494B-8F7E-B1ACF57677CF}">
      <dgm:prSet phldrT="[Text]"/>
      <dgm:spPr/>
      <dgm:t>
        <a:bodyPr/>
        <a:lstStyle/>
        <a:p>
          <a:r>
            <a:rPr lang="en-GB" dirty="0" smtClean="0"/>
            <a:t>Higher fertiliser requirements to stimulate growth pre-cutting</a:t>
          </a:r>
          <a:endParaRPr lang="en-GB" dirty="0"/>
        </a:p>
      </dgm:t>
    </dgm:pt>
    <dgm:pt modelId="{6B2921A4-3A96-4486-8B75-3C7FE7A6870D}" type="parTrans" cxnId="{B95301B3-F28F-40C6-8AB3-1597DD76577C}">
      <dgm:prSet/>
      <dgm:spPr/>
    </dgm:pt>
    <dgm:pt modelId="{A49A386B-33D0-4F1D-81B5-8BA9095A96F7}" type="sibTrans" cxnId="{B95301B3-F28F-40C6-8AB3-1597DD76577C}">
      <dgm:prSet/>
      <dgm:spPr/>
    </dgm:pt>
    <dgm:pt modelId="{EB1482B1-2210-47A6-934B-0C741184A734}">
      <dgm:prSet phldrT="[Text]"/>
      <dgm:spPr/>
      <dgm:t>
        <a:bodyPr/>
        <a:lstStyle/>
        <a:p>
          <a:r>
            <a:rPr lang="en-GB" smtClean="0"/>
            <a:t>Increased risk fertiliser run-off</a:t>
          </a:r>
          <a:endParaRPr lang="en-GB" dirty="0"/>
        </a:p>
      </dgm:t>
    </dgm:pt>
    <dgm:pt modelId="{8FC1FCF7-E51E-497E-946D-E94B8A7357ED}" type="parTrans" cxnId="{6F8C4D6B-866B-412F-A412-D2B2588DB169}">
      <dgm:prSet/>
      <dgm:spPr/>
    </dgm:pt>
    <dgm:pt modelId="{1A8CE697-B933-4FF5-961B-B1A07C80BB7E}" type="sibTrans" cxnId="{6F8C4D6B-866B-412F-A412-D2B2588DB169}">
      <dgm:prSet/>
      <dgm:spPr/>
    </dgm:pt>
    <dgm:pt modelId="{2F1B6A52-8D4D-4957-9AB3-3BE763C028F1}">
      <dgm:prSet phldrT="[Text]"/>
      <dgm:spPr/>
      <dgm:t>
        <a:bodyPr/>
        <a:lstStyle/>
        <a:p>
          <a:endParaRPr lang="en-GB" dirty="0"/>
        </a:p>
      </dgm:t>
    </dgm:pt>
    <dgm:pt modelId="{CFB70749-C658-4C30-A0E1-0AE0533C812B}" type="parTrans" cxnId="{D29EA6A5-A796-4A9E-BF58-114C12F82D18}">
      <dgm:prSet/>
      <dgm:spPr/>
    </dgm:pt>
    <dgm:pt modelId="{DBF9A26C-D00F-41CD-B742-CDEB33DF8C92}" type="sibTrans" cxnId="{D29EA6A5-A796-4A9E-BF58-114C12F82D18}">
      <dgm:prSet/>
      <dgm:spPr/>
    </dgm:pt>
    <dgm:pt modelId="{0C3C9E68-E28D-474F-89B9-6EB1479EF83F}" type="pres">
      <dgm:prSet presAssocID="{C7EE90D3-2FED-40B1-9921-20F6A714C150}" presName="linearFlow" presStyleCnt="0">
        <dgm:presLayoutVars>
          <dgm:dir/>
          <dgm:animLvl val="lvl"/>
          <dgm:resizeHandles val="exact"/>
        </dgm:presLayoutVars>
      </dgm:prSet>
      <dgm:spPr/>
      <dgm:t>
        <a:bodyPr/>
        <a:lstStyle/>
        <a:p>
          <a:endParaRPr lang="en-GB"/>
        </a:p>
      </dgm:t>
    </dgm:pt>
    <dgm:pt modelId="{0308FCDA-B8CB-4297-9738-B8E247279595}" type="pres">
      <dgm:prSet presAssocID="{936B22D3-E7D2-4B5A-9E8B-E630EA521615}" presName="composite" presStyleCnt="0"/>
      <dgm:spPr/>
    </dgm:pt>
    <dgm:pt modelId="{11EE7437-9068-4EAC-9D8D-CD93C7A1AB5D}" type="pres">
      <dgm:prSet presAssocID="{936B22D3-E7D2-4B5A-9E8B-E630EA521615}" presName="parentText" presStyleLbl="alignNode1" presStyleIdx="0" presStyleCnt="3">
        <dgm:presLayoutVars>
          <dgm:chMax val="1"/>
          <dgm:bulletEnabled val="1"/>
        </dgm:presLayoutVars>
      </dgm:prSet>
      <dgm:spPr/>
      <dgm:t>
        <a:bodyPr/>
        <a:lstStyle/>
        <a:p>
          <a:endParaRPr lang="en-GB"/>
        </a:p>
      </dgm:t>
    </dgm:pt>
    <dgm:pt modelId="{2D9D6901-131E-43B6-AAAF-52469F62578C}" type="pres">
      <dgm:prSet presAssocID="{936B22D3-E7D2-4B5A-9E8B-E630EA521615}" presName="descendantText" presStyleLbl="alignAcc1" presStyleIdx="0" presStyleCnt="3" custLinFactNeighborX="-788" custLinFactNeighborY="-4120">
        <dgm:presLayoutVars>
          <dgm:bulletEnabled val="1"/>
        </dgm:presLayoutVars>
      </dgm:prSet>
      <dgm:spPr/>
      <dgm:t>
        <a:bodyPr/>
        <a:lstStyle/>
        <a:p>
          <a:endParaRPr lang="en-GB"/>
        </a:p>
      </dgm:t>
    </dgm:pt>
    <dgm:pt modelId="{3BE4543D-821F-437F-8D8E-D0144A6CBEC2}" type="pres">
      <dgm:prSet presAssocID="{E49425D8-BC18-401F-BD8E-98EF94BE335F}" presName="sp" presStyleCnt="0"/>
      <dgm:spPr/>
    </dgm:pt>
    <dgm:pt modelId="{1BA2042A-E3F5-443E-A7CD-913FD80F374C}" type="pres">
      <dgm:prSet presAssocID="{0AB9007F-2D9D-4138-A7CB-1752E9BD54F8}" presName="composite" presStyleCnt="0"/>
      <dgm:spPr/>
    </dgm:pt>
    <dgm:pt modelId="{05FAB5B1-2071-42D7-AFB4-8BAA12A1BC13}" type="pres">
      <dgm:prSet presAssocID="{0AB9007F-2D9D-4138-A7CB-1752E9BD54F8}" presName="parentText" presStyleLbl="alignNode1" presStyleIdx="1" presStyleCnt="3">
        <dgm:presLayoutVars>
          <dgm:chMax val="1"/>
          <dgm:bulletEnabled val="1"/>
        </dgm:presLayoutVars>
      </dgm:prSet>
      <dgm:spPr/>
      <dgm:t>
        <a:bodyPr/>
        <a:lstStyle/>
        <a:p>
          <a:endParaRPr lang="en-GB"/>
        </a:p>
      </dgm:t>
    </dgm:pt>
    <dgm:pt modelId="{703F74DC-5AA0-40C4-8105-42ED87A7C742}" type="pres">
      <dgm:prSet presAssocID="{0AB9007F-2D9D-4138-A7CB-1752E9BD54F8}" presName="descendantText" presStyleLbl="alignAcc1" presStyleIdx="1" presStyleCnt="3">
        <dgm:presLayoutVars>
          <dgm:bulletEnabled val="1"/>
        </dgm:presLayoutVars>
      </dgm:prSet>
      <dgm:spPr/>
      <dgm:t>
        <a:bodyPr/>
        <a:lstStyle/>
        <a:p>
          <a:endParaRPr lang="en-GB"/>
        </a:p>
      </dgm:t>
    </dgm:pt>
    <dgm:pt modelId="{27B0B311-E728-4E8A-9232-DEDFC7B6D00B}" type="pres">
      <dgm:prSet presAssocID="{884B4D9D-674D-4B5D-AAC1-BC296607FB28}" presName="sp" presStyleCnt="0"/>
      <dgm:spPr/>
    </dgm:pt>
    <dgm:pt modelId="{49DBC9C3-21C2-482F-8AF0-0F1E7047C458}" type="pres">
      <dgm:prSet presAssocID="{91316584-C48B-4FA9-9773-2BC7F56DE375}" presName="composite" presStyleCnt="0"/>
      <dgm:spPr/>
    </dgm:pt>
    <dgm:pt modelId="{82FA696F-4C23-44FF-B7E8-B1EB707E4928}" type="pres">
      <dgm:prSet presAssocID="{91316584-C48B-4FA9-9773-2BC7F56DE375}" presName="parentText" presStyleLbl="alignNode1" presStyleIdx="2" presStyleCnt="3">
        <dgm:presLayoutVars>
          <dgm:chMax val="1"/>
          <dgm:bulletEnabled val="1"/>
        </dgm:presLayoutVars>
      </dgm:prSet>
      <dgm:spPr/>
      <dgm:t>
        <a:bodyPr/>
        <a:lstStyle/>
        <a:p>
          <a:endParaRPr lang="en-GB"/>
        </a:p>
      </dgm:t>
    </dgm:pt>
    <dgm:pt modelId="{7E6EE734-9AA0-402C-B248-01A07B3F34E1}" type="pres">
      <dgm:prSet presAssocID="{91316584-C48B-4FA9-9773-2BC7F56DE375}" presName="descendantText" presStyleLbl="alignAcc1" presStyleIdx="2" presStyleCnt="3">
        <dgm:presLayoutVars>
          <dgm:bulletEnabled val="1"/>
        </dgm:presLayoutVars>
      </dgm:prSet>
      <dgm:spPr/>
      <dgm:t>
        <a:bodyPr/>
        <a:lstStyle/>
        <a:p>
          <a:endParaRPr lang="en-GB"/>
        </a:p>
      </dgm:t>
    </dgm:pt>
  </dgm:ptLst>
  <dgm:cxnLst>
    <dgm:cxn modelId="{7AC6E478-B58B-4CE5-971D-3C611E78525B}" type="presOf" srcId="{694DD052-D0BC-41C7-9A9C-CE14F3C85426}" destId="{703F74DC-5AA0-40C4-8105-42ED87A7C742}" srcOrd="0" destOrd="2" presId="urn:microsoft.com/office/officeart/2005/8/layout/chevron2"/>
    <dgm:cxn modelId="{6F8C4D6B-866B-412F-A412-D2B2588DB169}" srcId="{91316584-C48B-4FA9-9773-2BC7F56DE375}" destId="{EB1482B1-2210-47A6-934B-0C741184A734}" srcOrd="2" destOrd="0" parTransId="{8FC1FCF7-E51E-497E-946D-E94B8A7357ED}" sibTransId="{1A8CE697-B933-4FF5-961B-B1A07C80BB7E}"/>
    <dgm:cxn modelId="{464A83DE-4989-4360-B601-9B6FC92FA246}" srcId="{0AB9007F-2D9D-4138-A7CB-1752E9BD54F8}" destId="{694DD052-D0BC-41C7-9A9C-CE14F3C85426}" srcOrd="2" destOrd="0" parTransId="{1F092064-2A95-4225-A0DB-72C38C8DBAE9}" sibTransId="{C7F798A4-D586-4FAD-BA9E-31E003FFEFC2}"/>
    <dgm:cxn modelId="{82C3B7AD-F943-46D6-8853-DA97D1402DA0}" srcId="{936B22D3-E7D2-4B5A-9E8B-E630EA521615}" destId="{9E4A4718-A12D-479A-AB9D-10A8FC350301}" srcOrd="0" destOrd="0" parTransId="{A490DAC1-E8AC-40BC-A912-FC4C346D4534}" sibTransId="{F6770F72-802E-4C4A-838C-A9EC219B54C9}"/>
    <dgm:cxn modelId="{0BFA887B-5145-41CA-91BB-FD5507E8E2AF}" type="presOf" srcId="{936B22D3-E7D2-4B5A-9E8B-E630EA521615}" destId="{11EE7437-9068-4EAC-9D8D-CD93C7A1AB5D}" srcOrd="0" destOrd="0" presId="urn:microsoft.com/office/officeart/2005/8/layout/chevron2"/>
    <dgm:cxn modelId="{B95301B3-F28F-40C6-8AB3-1597DD76577C}" srcId="{0AB9007F-2D9D-4138-A7CB-1752E9BD54F8}" destId="{83704490-DBDF-494B-8F7E-B1ACF57677CF}" srcOrd="1" destOrd="0" parTransId="{6B2921A4-3A96-4486-8B75-3C7FE7A6870D}" sibTransId="{A49A386B-33D0-4F1D-81B5-8BA9095A96F7}"/>
    <dgm:cxn modelId="{C7D4FB39-AD09-4D1B-A3B4-3A68576297FA}" type="presOf" srcId="{63906418-380D-41FE-9111-1DCBAB81FF3D}" destId="{703F74DC-5AA0-40C4-8105-42ED87A7C742}" srcOrd="0" destOrd="0" presId="urn:microsoft.com/office/officeart/2005/8/layout/chevron2"/>
    <dgm:cxn modelId="{A2C58AF6-21DB-42B2-B206-9F9471FADF02}" type="presOf" srcId="{017D6C04-F238-41DE-835D-5922760321FD}" destId="{7E6EE734-9AA0-402C-B248-01A07B3F34E1}" srcOrd="0" destOrd="1" presId="urn:microsoft.com/office/officeart/2005/8/layout/chevron2"/>
    <dgm:cxn modelId="{796650C8-72B2-459A-B9AC-714F2016FDA8}" type="presOf" srcId="{0AB9007F-2D9D-4138-A7CB-1752E9BD54F8}" destId="{05FAB5B1-2071-42D7-AFB4-8BAA12A1BC13}" srcOrd="0" destOrd="0" presId="urn:microsoft.com/office/officeart/2005/8/layout/chevron2"/>
    <dgm:cxn modelId="{B7272552-25C0-44E9-AE15-99B8B147F4F8}" srcId="{C7EE90D3-2FED-40B1-9921-20F6A714C150}" destId="{936B22D3-E7D2-4B5A-9E8B-E630EA521615}" srcOrd="0" destOrd="0" parTransId="{6C7F4E56-2D7A-4475-833A-FCDF13865281}" sibTransId="{E49425D8-BC18-401F-BD8E-98EF94BE335F}"/>
    <dgm:cxn modelId="{F498EE40-6CB8-4539-8BDE-55B633440166}" type="presOf" srcId="{9E4A4718-A12D-479A-AB9D-10A8FC350301}" destId="{2D9D6901-131E-43B6-AAAF-52469F62578C}" srcOrd="0" destOrd="0" presId="urn:microsoft.com/office/officeart/2005/8/layout/chevron2"/>
    <dgm:cxn modelId="{929E1DFD-6834-48BD-AD35-27969495EBE7}" type="presOf" srcId="{53E5E991-AEDB-43DF-976E-ABAD5403747E}" destId="{7E6EE734-9AA0-402C-B248-01A07B3F34E1}" srcOrd="0" destOrd="0" presId="urn:microsoft.com/office/officeart/2005/8/layout/chevron2"/>
    <dgm:cxn modelId="{91723034-957B-4DCB-AC23-272CC6E9F541}" srcId="{91316584-C48B-4FA9-9773-2BC7F56DE375}" destId="{017D6C04-F238-41DE-835D-5922760321FD}" srcOrd="1" destOrd="0" parTransId="{F9930AE4-1412-4AC6-B131-73B7105113F6}" sibTransId="{E5446475-21D3-40DD-BC19-320017EB5298}"/>
    <dgm:cxn modelId="{455C2349-2ADF-4F2C-ABD7-CE81B6203BEE}" srcId="{C7EE90D3-2FED-40B1-9921-20F6A714C150}" destId="{0AB9007F-2D9D-4138-A7CB-1752E9BD54F8}" srcOrd="1" destOrd="0" parTransId="{1A883803-BCE4-4F7B-97F3-A1A7EC2B5588}" sibTransId="{884B4D9D-674D-4B5D-AAC1-BC296607FB28}"/>
    <dgm:cxn modelId="{32D738D3-A193-4DF4-95B0-E5F19BA00216}" type="presOf" srcId="{C7EE90D3-2FED-40B1-9921-20F6A714C150}" destId="{0C3C9E68-E28D-474F-89B9-6EB1479EF83F}" srcOrd="0" destOrd="0" presId="urn:microsoft.com/office/officeart/2005/8/layout/chevron2"/>
    <dgm:cxn modelId="{FCEB2679-3D21-475D-A4FA-7E222DE55F88}" type="presOf" srcId="{83704490-DBDF-494B-8F7E-B1ACF57677CF}" destId="{703F74DC-5AA0-40C4-8105-42ED87A7C742}" srcOrd="0" destOrd="1" presId="urn:microsoft.com/office/officeart/2005/8/layout/chevron2"/>
    <dgm:cxn modelId="{6A8B8D27-FD23-4AE8-95BC-F82451D7DF19}" type="presOf" srcId="{2F1B6A52-8D4D-4957-9AB3-3BE763C028F1}" destId="{7E6EE734-9AA0-402C-B248-01A07B3F34E1}" srcOrd="0" destOrd="3" presId="urn:microsoft.com/office/officeart/2005/8/layout/chevron2"/>
    <dgm:cxn modelId="{CCDBD461-CCBE-41FA-8022-38204F5905DE}" type="presOf" srcId="{EB1482B1-2210-47A6-934B-0C741184A734}" destId="{7E6EE734-9AA0-402C-B248-01A07B3F34E1}" srcOrd="0" destOrd="2" presId="urn:microsoft.com/office/officeart/2005/8/layout/chevron2"/>
    <dgm:cxn modelId="{D29EA6A5-A796-4A9E-BF58-114C12F82D18}" srcId="{91316584-C48B-4FA9-9773-2BC7F56DE375}" destId="{2F1B6A52-8D4D-4957-9AB3-3BE763C028F1}" srcOrd="3" destOrd="0" parTransId="{CFB70749-C658-4C30-A0E1-0AE0533C812B}" sibTransId="{DBF9A26C-D00F-41CD-B742-CDEB33DF8C92}"/>
    <dgm:cxn modelId="{7AC9C5A2-8F0A-4CA1-8CE7-2A3717B678CA}" type="presOf" srcId="{91316584-C48B-4FA9-9773-2BC7F56DE375}" destId="{82FA696F-4C23-44FF-B7E8-B1EB707E4928}" srcOrd="0" destOrd="0" presId="urn:microsoft.com/office/officeart/2005/8/layout/chevron2"/>
    <dgm:cxn modelId="{62E073AE-1E95-42DF-974F-905BA7B65362}" srcId="{0AB9007F-2D9D-4138-A7CB-1752E9BD54F8}" destId="{63906418-380D-41FE-9111-1DCBAB81FF3D}" srcOrd="0" destOrd="0" parTransId="{FC453DC4-ECEF-48FB-A082-929B64150CC2}" sibTransId="{48B7A4C1-AE03-4CC9-B602-666B7B4A1C5E}"/>
    <dgm:cxn modelId="{B27A6BC5-3550-42E6-B936-A252C9A1E0EF}" srcId="{91316584-C48B-4FA9-9773-2BC7F56DE375}" destId="{53E5E991-AEDB-43DF-976E-ABAD5403747E}" srcOrd="0" destOrd="0" parTransId="{38204E27-F4C2-44DD-AC4B-4FC75567C571}" sibTransId="{130FD808-8A7C-4DAD-9AC7-EC79C99CAEE1}"/>
    <dgm:cxn modelId="{5304DC07-2898-481A-8BDE-848CCF9E77A7}" srcId="{C7EE90D3-2FED-40B1-9921-20F6A714C150}" destId="{91316584-C48B-4FA9-9773-2BC7F56DE375}" srcOrd="2" destOrd="0" parTransId="{E58CCB60-834E-4E50-A6CC-0A0C1D6EBEC1}" sibTransId="{6F93208F-7CD9-43F8-894C-E14E3120443B}"/>
    <dgm:cxn modelId="{2CFFA721-580D-4745-BD62-54A2C3759FBD}" type="presParOf" srcId="{0C3C9E68-E28D-474F-89B9-6EB1479EF83F}" destId="{0308FCDA-B8CB-4297-9738-B8E247279595}" srcOrd="0" destOrd="0" presId="urn:microsoft.com/office/officeart/2005/8/layout/chevron2"/>
    <dgm:cxn modelId="{D86CDFD2-A999-4CD6-A383-567DCA99E219}" type="presParOf" srcId="{0308FCDA-B8CB-4297-9738-B8E247279595}" destId="{11EE7437-9068-4EAC-9D8D-CD93C7A1AB5D}" srcOrd="0" destOrd="0" presId="urn:microsoft.com/office/officeart/2005/8/layout/chevron2"/>
    <dgm:cxn modelId="{C08630AA-638A-4D00-BA6B-581D6B9B28BA}" type="presParOf" srcId="{0308FCDA-B8CB-4297-9738-B8E247279595}" destId="{2D9D6901-131E-43B6-AAAF-52469F62578C}" srcOrd="1" destOrd="0" presId="urn:microsoft.com/office/officeart/2005/8/layout/chevron2"/>
    <dgm:cxn modelId="{840C6F2A-3C00-4AB6-A1EC-BA45E867625D}" type="presParOf" srcId="{0C3C9E68-E28D-474F-89B9-6EB1479EF83F}" destId="{3BE4543D-821F-437F-8D8E-D0144A6CBEC2}" srcOrd="1" destOrd="0" presId="urn:microsoft.com/office/officeart/2005/8/layout/chevron2"/>
    <dgm:cxn modelId="{D48D6149-64EB-4753-AC74-EE3F1A54518A}" type="presParOf" srcId="{0C3C9E68-E28D-474F-89B9-6EB1479EF83F}" destId="{1BA2042A-E3F5-443E-A7CD-913FD80F374C}" srcOrd="2" destOrd="0" presId="urn:microsoft.com/office/officeart/2005/8/layout/chevron2"/>
    <dgm:cxn modelId="{8CBFF1EB-5CD2-4810-BA6E-FCD316A5E7AE}" type="presParOf" srcId="{1BA2042A-E3F5-443E-A7CD-913FD80F374C}" destId="{05FAB5B1-2071-42D7-AFB4-8BAA12A1BC13}" srcOrd="0" destOrd="0" presId="urn:microsoft.com/office/officeart/2005/8/layout/chevron2"/>
    <dgm:cxn modelId="{BB6F21BF-9979-4D8C-A8F3-CA260B0BE6AA}" type="presParOf" srcId="{1BA2042A-E3F5-443E-A7CD-913FD80F374C}" destId="{703F74DC-5AA0-40C4-8105-42ED87A7C742}" srcOrd="1" destOrd="0" presId="urn:microsoft.com/office/officeart/2005/8/layout/chevron2"/>
    <dgm:cxn modelId="{B7CAB148-9B58-41C2-AB91-16929F09B3D9}" type="presParOf" srcId="{0C3C9E68-E28D-474F-89B9-6EB1479EF83F}" destId="{27B0B311-E728-4E8A-9232-DEDFC7B6D00B}" srcOrd="3" destOrd="0" presId="urn:microsoft.com/office/officeart/2005/8/layout/chevron2"/>
    <dgm:cxn modelId="{301E1AAD-AC3A-441A-8225-18489C1CB3DE}" type="presParOf" srcId="{0C3C9E68-E28D-474F-89B9-6EB1479EF83F}" destId="{49DBC9C3-21C2-482F-8AF0-0F1E7047C458}" srcOrd="4" destOrd="0" presId="urn:microsoft.com/office/officeart/2005/8/layout/chevron2"/>
    <dgm:cxn modelId="{17B31E3C-C03A-4435-8BEF-6DD335D70CB0}" type="presParOf" srcId="{49DBC9C3-21C2-482F-8AF0-0F1E7047C458}" destId="{82FA696F-4C23-44FF-B7E8-B1EB707E4928}" srcOrd="0" destOrd="0" presId="urn:microsoft.com/office/officeart/2005/8/layout/chevron2"/>
    <dgm:cxn modelId="{504C8BF5-7E84-4CEA-8491-7230B1FC8C99}" type="presParOf" srcId="{49DBC9C3-21C2-482F-8AF0-0F1E7047C458}" destId="{7E6EE734-9AA0-402C-B248-01A07B3F34E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EE7437-9068-4EAC-9D8D-CD93C7A1AB5D}">
      <dsp:nvSpPr>
        <dsp:cNvPr id="0" name=""/>
        <dsp:cNvSpPr/>
      </dsp:nvSpPr>
      <dsp:spPr>
        <a:xfrm rot="5400000">
          <a:off x="-245635" y="246082"/>
          <a:ext cx="1637567" cy="1146297"/>
        </a:xfrm>
        <a:prstGeom prst="chevron">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Higher nutritional requirements </a:t>
          </a:r>
          <a:endParaRPr lang="en-GB" sz="1100" kern="1200" dirty="0"/>
        </a:p>
      </dsp:txBody>
      <dsp:txXfrm rot="5400000">
        <a:off x="-245635" y="246082"/>
        <a:ext cx="1637567" cy="1146297"/>
      </dsp:txXfrm>
    </dsp:sp>
    <dsp:sp modelId="{2D9D6901-131E-43B6-AAAF-52469F62578C}">
      <dsp:nvSpPr>
        <dsp:cNvPr id="0" name=""/>
        <dsp:cNvSpPr/>
      </dsp:nvSpPr>
      <dsp:spPr>
        <a:xfrm rot="5400000">
          <a:off x="4099922" y="-3009441"/>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Larger less hardy continental breeds/crosses (particularly beef)</a:t>
          </a:r>
          <a:endParaRPr lang="en-GB" sz="1400" kern="1200" dirty="0"/>
        </a:p>
      </dsp:txBody>
      <dsp:txXfrm rot="5400000">
        <a:off x="4099922" y="-3009441"/>
        <a:ext cx="1064418" cy="7083302"/>
      </dsp:txXfrm>
    </dsp:sp>
    <dsp:sp modelId="{05FAB5B1-2071-42D7-AFB4-8BAA12A1BC13}">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Need for better quality silage/</a:t>
          </a:r>
          <a:r>
            <a:rPr lang="en-GB" sz="1100" kern="1200" dirty="0" err="1" smtClean="0"/>
            <a:t>haylage</a:t>
          </a:r>
          <a:r>
            <a:rPr lang="en-GB" sz="1100" kern="1200" dirty="0" smtClean="0"/>
            <a:t>	</a:t>
          </a:r>
          <a:endParaRPr lang="en-GB" sz="1100" kern="1200" dirty="0"/>
        </a:p>
      </dsp:txBody>
      <dsp:txXfrm rot="5400000">
        <a:off x="-245635" y="1689832"/>
        <a:ext cx="1637567" cy="1146297"/>
      </dsp:txXfrm>
    </dsp:sp>
    <dsp:sp modelId="{703F74DC-5AA0-40C4-8105-42ED87A7C742}">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Earlier cutting dates (June cf. July)</a:t>
          </a:r>
          <a:endParaRPr lang="en-GB" sz="1400" kern="1200" dirty="0"/>
        </a:p>
        <a:p>
          <a:pPr marL="114300" lvl="1" indent="-114300" algn="l" defTabSz="622300">
            <a:lnSpc>
              <a:spcPct val="90000"/>
            </a:lnSpc>
            <a:spcBef>
              <a:spcPct val="0"/>
            </a:spcBef>
            <a:spcAft>
              <a:spcPct val="15000"/>
            </a:spcAft>
            <a:buChar char="••"/>
          </a:pPr>
          <a:r>
            <a:rPr lang="en-GB" sz="1400" kern="1200" dirty="0" smtClean="0"/>
            <a:t>Higher fertiliser requirements to stimulate growth pre-cutting</a:t>
          </a:r>
          <a:endParaRPr lang="en-GB" sz="1400" kern="1200" dirty="0"/>
        </a:p>
        <a:p>
          <a:pPr marL="114300" lvl="1" indent="-114300" algn="l" defTabSz="622300">
            <a:lnSpc>
              <a:spcPct val="90000"/>
            </a:lnSpc>
            <a:spcBef>
              <a:spcPct val="0"/>
            </a:spcBef>
            <a:spcAft>
              <a:spcPct val="15000"/>
            </a:spcAft>
            <a:buChar char="••"/>
          </a:pPr>
          <a:endParaRPr lang="en-GB" sz="1400" kern="1200" dirty="0"/>
        </a:p>
      </dsp:txBody>
      <dsp:txXfrm rot="5400000">
        <a:off x="4155739" y="-1565244"/>
        <a:ext cx="1064418" cy="7083302"/>
      </dsp:txXfrm>
    </dsp:sp>
    <dsp:sp modelId="{82FA696F-4C23-44FF-B7E8-B1EB707E4928}">
      <dsp:nvSpPr>
        <dsp:cNvPr id="0" name=""/>
        <dsp:cNvSpPr/>
      </dsp:nvSpPr>
      <dsp:spPr>
        <a:xfrm rot="5400000">
          <a:off x="-245635" y="3133582"/>
          <a:ext cx="1637567" cy="1146297"/>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Environmental effects	</a:t>
          </a:r>
          <a:endParaRPr lang="en-GB" sz="1100" kern="1200" dirty="0"/>
        </a:p>
      </dsp:txBody>
      <dsp:txXfrm rot="5400000">
        <a:off x="-245635" y="3133582"/>
        <a:ext cx="1637567" cy="1146297"/>
      </dsp:txXfrm>
    </dsp:sp>
    <dsp:sp modelId="{7E6EE734-9AA0-402C-B248-01A07B3F34E1}">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Restricts flowering and seed setting native </a:t>
          </a:r>
          <a:r>
            <a:rPr lang="en-GB" sz="1400" kern="1200" smtClean="0"/>
            <a:t>grass/herb sp.</a:t>
          </a:r>
          <a:endParaRPr lang="en-GB" sz="1400" kern="1200" dirty="0"/>
        </a:p>
        <a:p>
          <a:pPr marL="114300" lvl="1" indent="-114300" algn="l" defTabSz="622300">
            <a:lnSpc>
              <a:spcPct val="90000"/>
            </a:lnSpc>
            <a:spcBef>
              <a:spcPct val="0"/>
            </a:spcBef>
            <a:spcAft>
              <a:spcPct val="15000"/>
            </a:spcAft>
            <a:buChar char="••"/>
          </a:pPr>
          <a:r>
            <a:rPr lang="en-GB" sz="1400" kern="1200" smtClean="0"/>
            <a:t>Affects nesting success some grassland birds</a:t>
          </a:r>
          <a:endParaRPr lang="en-GB" sz="1400" kern="1200" dirty="0"/>
        </a:p>
        <a:p>
          <a:pPr marL="114300" lvl="1" indent="-114300" algn="l" defTabSz="622300">
            <a:lnSpc>
              <a:spcPct val="90000"/>
            </a:lnSpc>
            <a:spcBef>
              <a:spcPct val="0"/>
            </a:spcBef>
            <a:spcAft>
              <a:spcPct val="15000"/>
            </a:spcAft>
            <a:buChar char="••"/>
          </a:pPr>
          <a:r>
            <a:rPr lang="en-GB" sz="1400" kern="1200" smtClean="0"/>
            <a:t>Increased risk fertiliser run-off</a:t>
          </a:r>
          <a:endParaRPr lang="en-GB" sz="1400" kern="1200" dirty="0"/>
        </a:p>
        <a:p>
          <a:pPr marL="114300" lvl="1" indent="-114300" algn="l" defTabSz="622300">
            <a:lnSpc>
              <a:spcPct val="90000"/>
            </a:lnSpc>
            <a:spcBef>
              <a:spcPct val="0"/>
            </a:spcBef>
            <a:spcAft>
              <a:spcPct val="15000"/>
            </a:spcAft>
            <a:buChar char="••"/>
          </a:pPr>
          <a:endParaRPr lang="en-GB" sz="1400" kern="1200" dirty="0"/>
        </a:p>
      </dsp:txBody>
      <dsp:txXfrm rot="5400000">
        <a:off x="4155739" y="-121494"/>
        <a:ext cx="1064418" cy="70833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FD18A-C44E-4EB7-874F-F47DC6669473}" type="datetimeFigureOut">
              <a:rPr lang="en-GB" smtClean="0"/>
              <a:pPr/>
              <a:t>13/06/2012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AFC82D-E1C9-4D36-ACB2-BD3B78571233}" type="slidenum">
              <a:rPr lang="en-GB" smtClean="0"/>
              <a:pPr/>
              <a:t>‹#›</a:t>
            </a:fld>
            <a:endParaRPr lang="en-GB"/>
          </a:p>
        </p:txBody>
      </p:sp>
    </p:spTree>
    <p:extLst>
      <p:ext uri="{BB962C8B-B14F-4D97-AF65-F5344CB8AC3E}">
        <p14:creationId xmlns:p14="http://schemas.microsoft.com/office/powerpoint/2010/main" xmlns="" val="100935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baseline="0" dirty="0" smtClean="0"/>
              <a:t> Scottish Government established a working group to develop HNV farmland and forestry baseline indicators for Scottish RDP 2007-13</a:t>
            </a:r>
          </a:p>
          <a:p>
            <a:pPr marL="0" marR="0" indent="0" algn="l" defTabSz="914400" rtl="0" eaLnBrk="1" fontAlgn="auto" latinLnBrk="0" hangingPunct="1">
              <a:lnSpc>
                <a:spcPct val="100000"/>
              </a:lnSpc>
              <a:spcBef>
                <a:spcPts val="0"/>
              </a:spcBef>
              <a:spcAft>
                <a:spcPts val="0"/>
              </a:spcAft>
              <a:buClrTx/>
              <a:buSzTx/>
              <a:buFontTx/>
              <a:buChar char="-"/>
              <a:tabLst/>
              <a:defRPr/>
            </a:pPr>
            <a:r>
              <a:rPr lang="en-GB" baseline="0" dirty="0" smtClean="0"/>
              <a:t>Work by SAC (led by Davey </a:t>
            </a:r>
            <a:r>
              <a:rPr lang="en-GB" baseline="0" dirty="0" err="1" smtClean="0"/>
              <a:t>McCraken</a:t>
            </a:r>
            <a:r>
              <a:rPr lang="en-GB" baseline="0" dirty="0" smtClean="0"/>
              <a:t>) looking at farming systems</a:t>
            </a:r>
          </a:p>
          <a:p>
            <a:pPr>
              <a:buFontTx/>
              <a:buChar char="-"/>
            </a:pPr>
            <a:r>
              <a:rPr lang="en-GB" baseline="0" dirty="0" smtClean="0"/>
              <a:t> SNH looked at biodiversity, including mapping HNVF Types 1, 2 and 3 of which this contract was part</a:t>
            </a:r>
          </a:p>
          <a:p>
            <a:pPr>
              <a:buFontTx/>
              <a:buChar char="-"/>
            </a:pPr>
            <a:r>
              <a:rPr lang="en-GB" dirty="0" smtClean="0"/>
              <a:t>brief </a:t>
            </a:r>
            <a:r>
              <a:rPr lang="en-GB" dirty="0" smtClean="0"/>
              <a:t>noted that</a:t>
            </a:r>
            <a:r>
              <a:rPr lang="en-GB" baseline="0" dirty="0" smtClean="0"/>
              <a:t> HNVF Types 1 and 3 were relatively easy to identify, hence focus on Type 2 </a:t>
            </a:r>
            <a:endParaRPr lang="en-GB" baseline="0" dirty="0" smtClean="0"/>
          </a:p>
          <a:p>
            <a:pPr>
              <a:buFontTx/>
              <a:buChar char="-"/>
            </a:pPr>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Drainage poor indicator</a:t>
            </a:r>
          </a:p>
          <a:p>
            <a:r>
              <a:rPr lang="en-GB" dirty="0" smtClean="0"/>
              <a:t>Overall stocking density poor indicator – if include common grazing rights (particularly as many no</a:t>
            </a:r>
            <a:r>
              <a:rPr lang="en-GB" baseline="0" dirty="0" smtClean="0"/>
              <a:t> longer use)</a:t>
            </a:r>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Survey identified numerous including reductions in labour, ageing agricultural workforce, amalgamation of farms and crofts, reduction in enterprise diversity, </a:t>
            </a:r>
            <a:r>
              <a:rPr lang="en-GB" sz="1200" kern="1200" dirty="0" err="1" smtClean="0">
                <a:solidFill>
                  <a:schemeClr val="tx1"/>
                </a:solidFill>
                <a:latin typeface="+mn-lt"/>
                <a:ea typeface="+mn-ea"/>
                <a:cs typeface="+mn-cs"/>
              </a:rPr>
              <a:t>afforestation</a:t>
            </a:r>
            <a:r>
              <a:rPr lang="en-GB" sz="1200" kern="1200" dirty="0" smtClean="0">
                <a:solidFill>
                  <a:schemeClr val="tx1"/>
                </a:solidFill>
                <a:latin typeface="+mn-lt"/>
                <a:ea typeface="+mn-ea"/>
                <a:cs typeface="+mn-cs"/>
              </a:rPr>
              <a:t> of hill ground, abandonment of some </a:t>
            </a:r>
            <a:r>
              <a:rPr lang="en-GB" sz="1200" kern="1200" dirty="0" err="1" smtClean="0">
                <a:solidFill>
                  <a:schemeClr val="tx1"/>
                </a:solidFill>
                <a:latin typeface="+mn-lt"/>
                <a:ea typeface="+mn-ea"/>
                <a:cs typeface="+mn-cs"/>
              </a:rPr>
              <a:t>crofted</a:t>
            </a:r>
            <a:r>
              <a:rPr lang="en-GB" sz="1200" kern="1200" dirty="0" smtClean="0">
                <a:solidFill>
                  <a:schemeClr val="tx1"/>
                </a:solidFill>
                <a:latin typeface="+mn-lt"/>
                <a:ea typeface="+mn-ea"/>
                <a:cs typeface="+mn-cs"/>
              </a:rPr>
              <a:t> ground and market-led changes from traditional native breeds of cattle and sheep to continental breeds.   Changes in management practice include reduced use of common grazing and change from hay to silage production, as well as some changes with more positive consequences for HNVF, such as reduced inorganic fertiliser usage, and reintroduction of small arable acreages on farms on the interface between hill and lowland.  </a:t>
            </a:r>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13</a:t>
            </a:fld>
            <a:endParaRPr lang="en-GB"/>
          </a:p>
        </p:txBody>
      </p:sp>
    </p:spTree>
    <p:extLst>
      <p:ext uri="{BB962C8B-B14F-4D97-AF65-F5344CB8AC3E}">
        <p14:creationId xmlns:p14="http://schemas.microsoft.com/office/powerpoint/2010/main" xmlns="" val="388647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Many of these trends have much more significant and far-reaching implications e.g. see next slide</a:t>
            </a:r>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Emphasis of hay/silage</a:t>
            </a:r>
            <a:r>
              <a:rPr lang="en-GB" baseline="0" dirty="0" smtClean="0"/>
              <a:t> production for t</a:t>
            </a:r>
            <a:r>
              <a:rPr lang="en-GB" dirty="0" smtClean="0"/>
              <a:t>raditional</a:t>
            </a:r>
            <a:r>
              <a:rPr lang="en-GB" baseline="0" dirty="0" smtClean="0"/>
              <a:t> breeds = maximising volume of dry matter</a:t>
            </a:r>
          </a:p>
          <a:p>
            <a:endParaRPr lang="en-GB" baseline="0" dirty="0" smtClean="0"/>
          </a:p>
          <a:p>
            <a:r>
              <a:rPr lang="en-GB" baseline="0" dirty="0" smtClean="0"/>
              <a:t>Continental breeds/crosses need better quality hay/silage to sustain through winter</a:t>
            </a:r>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Typically reflects low productivity semi-natural habitat such as hill ground and rough grazing, or unimproved enclosed grassland because low stocking rates are less dependent on high levels of fertiliser application necessary to stimulate and maintain high productivity.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Difficult measure to derive consistently and accurately.  Dairy and more intensive farmers may plan and manage according to calculated stocking density, but few hill farmers, or lowland sheep or beef farmers are able to quote accurate stocking density for their farm, and never in relation to specific sub-areas of their farm.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Management of more extensive farms is usually on a more ad hoc practical basis.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Farm stocking density provided a much cruder indicator of nature conservation value of upland, not least because of the inclusion of common grazing rights. </a:t>
            </a:r>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17</a:t>
            </a:fld>
            <a:endParaRPr lang="en-GB"/>
          </a:p>
        </p:txBody>
      </p:sp>
    </p:spTree>
    <p:extLst>
      <p:ext uri="{BB962C8B-B14F-4D97-AF65-F5344CB8AC3E}">
        <p14:creationId xmlns:p14="http://schemas.microsoft.com/office/powerpoint/2010/main" xmlns="" val="3257804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Ditto for Inorganic 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Although NVZs and the many nutrient budgeting projects and programmes which are running successfully around the country provide positive examples of monitoring nutrient levels, at present type and level of fertiliser is not captured by IACS. </a:t>
            </a:r>
          </a:p>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18</a:t>
            </a:fld>
            <a:endParaRPr lang="en-GB"/>
          </a:p>
        </p:txBody>
      </p:sp>
    </p:spTree>
    <p:extLst>
      <p:ext uri="{BB962C8B-B14F-4D97-AF65-F5344CB8AC3E}">
        <p14:creationId xmlns:p14="http://schemas.microsoft.com/office/powerpoint/2010/main" xmlns="" val="303163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Ditto</a:t>
            </a:r>
          </a:p>
          <a:p>
            <a:pPr marL="0" marR="0" indent="0" algn="l" defTabSz="914400" rtl="0" eaLnBrk="1" fontAlgn="auto" latinLnBrk="0" hangingPunct="1">
              <a:lnSpc>
                <a:spcPct val="100000"/>
              </a:lnSpc>
              <a:spcBef>
                <a:spcPts val="0"/>
              </a:spcBef>
              <a:spcAft>
                <a:spcPts val="0"/>
              </a:spcAft>
              <a:buClrTx/>
              <a:buSzTx/>
              <a:buFontTx/>
              <a:buChar char="-"/>
              <a:tabLst/>
              <a:defRPr/>
            </a:pPr>
            <a:r>
              <a:rPr lang="en-GB" dirty="0" smtClean="0"/>
              <a:t>Small fields inhibit mechanisation</a:t>
            </a:r>
            <a:r>
              <a:rPr lang="en-GB" baseline="0" dirty="0" smtClean="0"/>
              <a:t> but </a:t>
            </a:r>
            <a:r>
              <a:rPr lang="en-GB" dirty="0" smtClean="0"/>
              <a:t>are not necessarily diverse in terms of land cover, land use or habitat type </a:t>
            </a:r>
          </a:p>
          <a:p>
            <a:pPr marL="0" marR="0" indent="0" algn="l" defTabSz="914400" rtl="0" eaLnBrk="1" fontAlgn="auto" latinLnBrk="0" hangingPunct="1">
              <a:lnSpc>
                <a:spcPct val="100000"/>
              </a:lnSpc>
              <a:spcBef>
                <a:spcPts val="0"/>
              </a:spcBef>
              <a:spcAft>
                <a:spcPts val="0"/>
              </a:spcAft>
              <a:buClrTx/>
              <a:buSzTx/>
              <a:buFontTx/>
              <a:buChar char="-"/>
              <a:tabLst/>
              <a:defRPr/>
            </a:pPr>
            <a:r>
              <a:rPr lang="en-GB" dirty="0" smtClean="0"/>
              <a:t>Large fields</a:t>
            </a:r>
            <a:r>
              <a:rPr lang="en-GB" baseline="0" dirty="0" smtClean="0"/>
              <a:t>, particularly upland </a:t>
            </a:r>
            <a:r>
              <a:rPr lang="en-GB" baseline="0" dirty="0" err="1" smtClean="0"/>
              <a:t>inbye</a:t>
            </a:r>
            <a:r>
              <a:rPr lang="en-GB" baseline="0" dirty="0" smtClean="0"/>
              <a:t>, often include a wide diversity of land cover (inc. wetland, woodland, unimproved and improved grass)</a:t>
            </a:r>
          </a:p>
          <a:p>
            <a:pPr marL="0" marR="0" indent="0" algn="l" defTabSz="914400" rtl="0" eaLnBrk="1" fontAlgn="auto" latinLnBrk="0" hangingPunct="1">
              <a:lnSpc>
                <a:spcPct val="100000"/>
              </a:lnSpc>
              <a:spcBef>
                <a:spcPts val="0"/>
              </a:spcBef>
              <a:spcAft>
                <a:spcPts val="0"/>
              </a:spcAft>
              <a:buClrTx/>
              <a:buSzTx/>
              <a:buFontTx/>
              <a:buChar char="-"/>
              <a:tabLst/>
              <a:defRPr/>
            </a:pPr>
            <a:r>
              <a:rPr lang="en-GB" baseline="0" dirty="0" smtClean="0"/>
              <a:t>Many enclosed small fields are more intensively managed or over-grazed than larger (often rougher) fields</a:t>
            </a:r>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19</a:t>
            </a:fld>
            <a:endParaRPr lang="en-GB"/>
          </a:p>
        </p:txBody>
      </p:sp>
    </p:spTree>
    <p:extLst>
      <p:ext uri="{BB962C8B-B14F-4D97-AF65-F5344CB8AC3E}">
        <p14:creationId xmlns:p14="http://schemas.microsoft.com/office/powerpoint/2010/main" xmlns="" val="232929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Ditto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 Alternative break crops largely replaced fallow.</a:t>
            </a:r>
          </a:p>
          <a:p>
            <a:pPr marL="0" marR="0" indent="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latin typeface="+mn-lt"/>
                <a:ea typeface="+mn-ea"/>
                <a:cs typeface="+mn-cs"/>
              </a:rPr>
              <a:t>Much of the land which might 10 years ago have been classed as fallow was in fact set-aside, which disappeared once it was no longer an EC subsidy requirement. </a:t>
            </a:r>
          </a:p>
          <a:p>
            <a:pPr marL="0" marR="0" indent="0" algn="l" defTabSz="914400" rtl="0" eaLnBrk="1" fontAlgn="auto" latinLnBrk="0" hangingPunct="1">
              <a:lnSpc>
                <a:spcPct val="100000"/>
              </a:lnSpc>
              <a:spcBef>
                <a:spcPts val="0"/>
              </a:spcBef>
              <a:spcAft>
                <a:spcPts val="0"/>
              </a:spcAft>
              <a:buClrTx/>
              <a:buSzTx/>
              <a:buFontTx/>
              <a:buChar char="-"/>
              <a:tabLst/>
              <a:defRPr/>
            </a:pPr>
            <a:r>
              <a:rPr lang="en-GB" dirty="0" smtClean="0"/>
              <a:t> Habitat diversity irrelevant as indicator in Scotland if based on different cropping types, but potentially relevant if based on semi-natural habitat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20</a:t>
            </a:fld>
            <a:endParaRPr lang="en-GB"/>
          </a:p>
        </p:txBody>
      </p:sp>
    </p:spTree>
    <p:extLst>
      <p:ext uri="{BB962C8B-B14F-4D97-AF65-F5344CB8AC3E}">
        <p14:creationId xmlns:p14="http://schemas.microsoft.com/office/powerpoint/2010/main" xmlns="" val="363270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 HNVF permeates or has implications for the whole of the farm and how it is managed, rather than just isolated to certain features, enterprises or parts of the farm.</a:t>
            </a:r>
          </a:p>
          <a:p>
            <a:pPr lvl="0">
              <a:buFontTx/>
              <a:buChar char="-"/>
            </a:pPr>
            <a:r>
              <a:rPr lang="en-GB" dirty="0" smtClean="0"/>
              <a:t>HNVF can only be identified by looking at a combination of measures and indicators, rather than any one in isolation. Even then, associations of particular indicators are not 100% reliable.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GB" sz="1200" dirty="0" smtClean="0"/>
              <a:t>limited sample in terms of number of farms and area of land they manage do not allow statistically robust conclusions to be drawn for Scotland as a whole. </a:t>
            </a:r>
          </a:p>
          <a:p>
            <a:pPr lvl="0">
              <a:buFontTx/>
              <a:buChar char="-"/>
            </a:pPr>
            <a:endParaRPr lang="en-GB" dirty="0" smtClean="0"/>
          </a:p>
          <a:p>
            <a:pPr lvl="0">
              <a:buFontTx/>
              <a:buChar char="-"/>
            </a:pPr>
            <a:endParaRPr lang="en-GB" dirty="0" smtClean="0"/>
          </a:p>
          <a:p>
            <a:pPr>
              <a:buFontTx/>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21</a:t>
            </a:fld>
            <a:endParaRPr lang="en-GB"/>
          </a:p>
        </p:txBody>
      </p:sp>
    </p:spTree>
    <p:extLst>
      <p:ext uri="{BB962C8B-B14F-4D97-AF65-F5344CB8AC3E}">
        <p14:creationId xmlns:p14="http://schemas.microsoft.com/office/powerpoint/2010/main" xmlns="" val="3178098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Attempt to produce portrait typifying</a:t>
            </a:r>
            <a:r>
              <a:rPr lang="en-GB" baseline="0" dirty="0" smtClean="0"/>
              <a:t> HNVF and non-HNVF farms/crofts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 Receipt of conservation or other advice has for many farms been a pre-requisite for entry to AES, but is not necessarily an indicator of interest in or commitment to HNVF, although many HNVF type farms have previously benefitted from AES support for maintaining or reintroducing sympathetic management of boundary features, grassland or other habitat management.  </a:t>
            </a:r>
          </a:p>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22</a:t>
            </a:fld>
            <a:endParaRPr lang="en-GB"/>
          </a:p>
        </p:txBody>
      </p:sp>
    </p:spTree>
    <p:extLst>
      <p:ext uri="{BB962C8B-B14F-4D97-AF65-F5344CB8AC3E}">
        <p14:creationId xmlns:p14="http://schemas.microsoft.com/office/powerpoint/2010/main" xmlns="" val="404907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kern="1200" dirty="0" smtClean="0">
                <a:solidFill>
                  <a:schemeClr val="tx1"/>
                </a:solidFill>
                <a:latin typeface="+mn-lt"/>
                <a:ea typeface="+mn-ea"/>
                <a:cs typeface="+mn-cs"/>
              </a:rPr>
              <a:t>Sample for in-depth</a:t>
            </a:r>
            <a:r>
              <a:rPr lang="en-GB" sz="1200" kern="1200" baseline="0" dirty="0" smtClean="0">
                <a:solidFill>
                  <a:schemeClr val="tx1"/>
                </a:solidFill>
                <a:latin typeface="+mn-lt"/>
                <a:ea typeface="+mn-ea"/>
                <a:cs typeface="+mn-cs"/>
              </a:rPr>
              <a:t> interviews selected on basis of </a:t>
            </a:r>
            <a:r>
              <a:rPr lang="en-GB" sz="1200" kern="1200" dirty="0" smtClean="0">
                <a:solidFill>
                  <a:schemeClr val="tx1"/>
                </a:solidFill>
                <a:latin typeface="+mn-lt"/>
                <a:ea typeface="+mn-ea"/>
                <a:cs typeface="+mn-cs"/>
              </a:rPr>
              <a:t>availability of interviewee, representativeness of farming or </a:t>
            </a:r>
            <a:r>
              <a:rPr lang="en-GB" sz="1200" kern="1200" dirty="0" err="1" smtClean="0">
                <a:solidFill>
                  <a:schemeClr val="tx1"/>
                </a:solidFill>
                <a:latin typeface="+mn-lt"/>
                <a:ea typeface="+mn-ea"/>
                <a:cs typeface="+mn-cs"/>
              </a:rPr>
              <a:t>crofting</a:t>
            </a:r>
            <a:r>
              <a:rPr lang="en-GB" sz="1200" kern="1200" dirty="0" smtClean="0">
                <a:solidFill>
                  <a:schemeClr val="tx1"/>
                </a:solidFill>
                <a:latin typeface="+mn-lt"/>
                <a:ea typeface="+mn-ea"/>
                <a:cs typeface="+mn-cs"/>
              </a:rPr>
              <a:t> system within the case study area, high likelihood of HNVF occurring on the holding(s) under discussion, based on initial telephone survey responses, scope for the further interview to generate additional relevant data.</a:t>
            </a: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Survey</a:t>
            </a:r>
            <a:r>
              <a:rPr lang="en-GB" sz="1200" kern="1200" baseline="0" dirty="0" smtClean="0">
                <a:solidFill>
                  <a:schemeClr val="tx1"/>
                </a:solidFill>
                <a:latin typeface="+mn-lt"/>
                <a:ea typeface="+mn-ea"/>
                <a:cs typeface="+mn-cs"/>
              </a:rPr>
              <a:t> excluded HNVF Type 3 which is easily identified</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23</a:t>
            </a:fld>
            <a:endParaRPr lang="en-GB"/>
          </a:p>
        </p:txBody>
      </p:sp>
    </p:spTree>
    <p:extLst>
      <p:ext uri="{BB962C8B-B14F-4D97-AF65-F5344CB8AC3E}">
        <p14:creationId xmlns:p14="http://schemas.microsoft.com/office/powerpoint/2010/main" xmlns="" val="1086261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Land capability mapping discussed</a:t>
            </a:r>
            <a:r>
              <a:rPr lang="en-GB" baseline="0" dirty="0" smtClean="0"/>
              <a:t> at outset of project but not compared with HNVF maps – potential for further consideration, particularly as key characteristic  of HNV farms is that they are wholly (Type 1) or partly (Type 2) in agriculturally challenged areas.  </a:t>
            </a:r>
          </a:p>
          <a:p>
            <a:r>
              <a:rPr lang="en-GB" baseline="0" dirty="0" smtClean="0"/>
              <a:t>Scope for further discussion what might be the best form of support for HNVF – geographic </a:t>
            </a:r>
            <a:r>
              <a:rPr lang="en-GB" baseline="0" dirty="0" err="1" smtClean="0"/>
              <a:t>targetting</a:t>
            </a:r>
            <a:r>
              <a:rPr lang="en-GB" baseline="0" dirty="0" smtClean="0"/>
              <a:t> coupled with additional intensity/land-use indicators, and/or support for specific practices considered at risk e.g. Maintaining traditional breeds, hay making, limited use of fertiliser (organic or inorganic)</a:t>
            </a:r>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GB" sz="1200" kern="1200" dirty="0" smtClean="0">
                <a:solidFill>
                  <a:schemeClr val="tx1"/>
                </a:solidFill>
                <a:latin typeface="+mn-lt"/>
                <a:ea typeface="+mn-ea"/>
                <a:cs typeface="+mn-cs"/>
              </a:rPr>
              <a:t>Verifying</a:t>
            </a:r>
            <a:r>
              <a:rPr lang="en-GB" sz="1200" kern="1200" baseline="0" dirty="0" smtClean="0">
                <a:solidFill>
                  <a:schemeClr val="tx1"/>
                </a:solidFill>
                <a:latin typeface="+mn-lt"/>
                <a:ea typeface="+mn-ea"/>
                <a:cs typeface="+mn-cs"/>
              </a:rPr>
              <a:t> SNH mapping was not part of the study </a:t>
            </a:r>
          </a:p>
          <a:p>
            <a:pPr>
              <a:buFont typeface="Wingdings" pitchFamily="2" charset="2"/>
              <a:buChar char="§"/>
            </a:pPr>
            <a:r>
              <a:rPr lang="en-GB" sz="1200" kern="1200" dirty="0" smtClean="0">
                <a:solidFill>
                  <a:schemeClr val="tx1"/>
                </a:solidFill>
                <a:latin typeface="+mn-lt"/>
                <a:ea typeface="+mn-ea"/>
                <a:cs typeface="+mn-cs"/>
              </a:rPr>
              <a:t>Type 3 is the dominant layer, followed by Type 1 and then Type 2.  This means that HNVF Type 2 will only appear when it is not Type 1 or Type 3.</a:t>
            </a:r>
          </a:p>
          <a:p>
            <a:pPr>
              <a:buFont typeface="Wingdings" pitchFamily="2" charset="2"/>
              <a:buChar char="§"/>
            </a:pPr>
            <a:r>
              <a:rPr lang="en-GB" sz="1200" kern="1200" dirty="0" smtClean="0">
                <a:solidFill>
                  <a:schemeClr val="tx1"/>
                </a:solidFill>
                <a:latin typeface="+mn-lt"/>
                <a:ea typeface="+mn-ea"/>
                <a:cs typeface="+mn-cs"/>
              </a:rPr>
              <a:t>Presence of HNVF Type 2 has been predicted on the basis of three qualifying characteristics (species, structural and farm systems data), represented as varying shades of orange</a:t>
            </a:r>
            <a:endParaRPr lang="en-GB" dirty="0" smtClean="0"/>
          </a:p>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Glen</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Esk</a:t>
            </a:r>
            <a:r>
              <a:rPr lang="en-GB" sz="1200" kern="1200" baseline="0" dirty="0" smtClean="0">
                <a:solidFill>
                  <a:schemeClr val="tx1"/>
                </a:solidFill>
                <a:latin typeface="+mn-lt"/>
                <a:ea typeface="+mn-ea"/>
                <a:cs typeface="+mn-cs"/>
              </a:rPr>
              <a:t> farmer:</a:t>
            </a:r>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In terms of crops, we can only really grow grass, but what we do grow very well is nature.  Our asset isn’t rich, deep soil but the rich diversity of different habitats and all the wildlife that supports.  Bogs, heather hill, patches of woodland, shelterbelts, the main river, burns, even the grassland we manage and cut – it all supports different species which people often under-value.”  </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Lowland farmer:</a:t>
            </a:r>
            <a:r>
              <a:rPr lang="en-GB" sz="1200" i="1" kern="1200" dirty="0" smtClean="0">
                <a:solidFill>
                  <a:schemeClr val="tx1"/>
                </a:solidFill>
                <a:latin typeface="+mn-lt"/>
                <a:ea typeface="+mn-ea"/>
                <a:cs typeface="+mn-cs"/>
              </a:rPr>
              <a:t> “If things are going right, as they are for us at present, why change?  Unless changes are forced on us, we’ll carry on as we are.  But we’re in a privileged position here on good ground.  You’d get a very different answer if you asked the boys on the hills or up the glens who are really struggling.”</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Reduced sheep nos. (</a:t>
            </a:r>
            <a:r>
              <a:rPr lang="en-GB" sz="1200" kern="1200" dirty="0" smtClean="0">
                <a:solidFill>
                  <a:schemeClr val="tx1"/>
                </a:solidFill>
                <a:latin typeface="+mn-lt"/>
                <a:ea typeface="+mn-ea"/>
                <a:cs typeface="+mn-cs"/>
              </a:rPr>
              <a:t>100,000 fewer sheep around Oban than 3 years ago), </a:t>
            </a:r>
            <a:r>
              <a:rPr lang="en-GB" baseline="0" dirty="0" smtClean="0"/>
              <a:t>but lambs now often overwintered at home (due to costs)</a:t>
            </a:r>
          </a:p>
          <a:p>
            <a:r>
              <a:rPr lang="en-GB" sz="1200" kern="1200" dirty="0" smtClean="0">
                <a:solidFill>
                  <a:schemeClr val="tx1"/>
                </a:solidFill>
                <a:latin typeface="+mn-lt"/>
                <a:ea typeface="+mn-ea"/>
                <a:cs typeface="+mn-cs"/>
              </a:rPr>
              <a:t>N usage typically low but limited info. - few have ‘target’ level of N, P, K.  Increased reliance on organic sources but lack of winter-housing means slurry and FYM were generally not available.  </a:t>
            </a:r>
          </a:p>
          <a:p>
            <a:r>
              <a:rPr lang="en-GB" sz="1200" kern="1200" dirty="0" smtClean="0">
                <a:solidFill>
                  <a:schemeClr val="tx1"/>
                </a:solidFill>
                <a:latin typeface="+mn-lt"/>
                <a:ea typeface="+mn-ea"/>
                <a:cs typeface="+mn-cs"/>
              </a:rPr>
              <a:t>Can grow cereals but not harvest them – too wet</a:t>
            </a:r>
            <a:endParaRPr lang="en-GB" dirty="0" smtClean="0"/>
          </a:p>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“When farmers met up they used to swap stories about foxes and lamb prices.  Now it’s recipes.  If our wives weren't working, we wouldn't be farming any more.  The cooking is now down to us because our wives are away out earning enough to subsidise us to keep trying to eke out a living from the land.“</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AFC82D-E1C9-4D36-ACB2-BD3B78571233}"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Very rural, agriculture mainstay</a:t>
            </a:r>
            <a:r>
              <a:rPr lang="en-GB" baseline="0" dirty="0" smtClean="0"/>
              <a:t> of economy, surprisingly remote</a:t>
            </a:r>
          </a:p>
          <a:p>
            <a:r>
              <a:rPr lang="en-GB" dirty="0" smtClean="0">
                <a:solidFill>
                  <a:srgbClr val="FFFF00"/>
                </a:solidFill>
              </a:rPr>
              <a:t>Dry</a:t>
            </a:r>
            <a:r>
              <a:rPr lang="en-GB" baseline="0" dirty="0" smtClean="0">
                <a:solidFill>
                  <a:srgbClr val="FFFF00"/>
                </a:solidFill>
              </a:rPr>
              <a:t> micro-climate, which management has to gear towards – becoming increasingly dry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Land use has varied over time and will do so in future.  Most of the land which can be ploughed has already been ploughed.  One farmer used</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to grow cereals for feeding to their own cattle, but their land limited yield to 5t/ha.  Once set-aside was introduced and cereal prices dropped, it became cheaper to buy in barley, so the land which had been under cereals reverted to grass.  As cereal prices have now risen sharply, in future they plan to sow more cereals to reduce costs of winter feed for their </a:t>
            </a:r>
            <a:r>
              <a:rPr lang="en-GB" sz="1200" kern="1200" dirty="0" err="1" smtClean="0">
                <a:solidFill>
                  <a:schemeClr val="tx1"/>
                </a:solidFill>
                <a:latin typeface="+mn-lt"/>
                <a:ea typeface="+mn-ea"/>
                <a:cs typeface="+mn-cs"/>
              </a:rPr>
              <a:t>sucklers</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mn-lt"/>
                <a:ea typeface="+mn-ea"/>
                <a:cs typeface="+mn-cs"/>
              </a:rPr>
              <a:t>Lupins</a:t>
            </a:r>
            <a:r>
              <a:rPr lang="en-GB" sz="1200" kern="1200" dirty="0" smtClean="0">
                <a:solidFill>
                  <a:schemeClr val="tx1"/>
                </a:solidFill>
                <a:latin typeface="+mn-lt"/>
                <a:ea typeface="+mn-ea"/>
                <a:cs typeface="+mn-cs"/>
              </a:rPr>
              <a:t> and triticale new introductions – partly to</a:t>
            </a:r>
            <a:r>
              <a:rPr lang="en-GB" sz="1200" kern="1200" baseline="0" dirty="0" smtClean="0">
                <a:solidFill>
                  <a:schemeClr val="tx1"/>
                </a:solidFill>
                <a:latin typeface="+mn-lt"/>
                <a:ea typeface="+mn-ea"/>
                <a:cs typeface="+mn-cs"/>
              </a:rPr>
              <a:t> support change to continental cattle</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Valley of the Don - East of </a:t>
            </a:r>
            <a:r>
              <a:rPr lang="en-GB" dirty="0" err="1" smtClean="0"/>
              <a:t>Braemar</a:t>
            </a:r>
            <a:r>
              <a:rPr lang="en-GB" dirty="0" smtClean="0"/>
              <a:t>, Cairngorms foothills</a:t>
            </a:r>
          </a:p>
          <a:p>
            <a:r>
              <a:rPr lang="en-GB" dirty="0" smtClean="0"/>
              <a:t>Land use changes quickly as glen broadens out</a:t>
            </a:r>
            <a:endParaRPr lang="en-GB" dirty="0"/>
          </a:p>
        </p:txBody>
      </p:sp>
      <p:sp>
        <p:nvSpPr>
          <p:cNvPr id="4" name="Slide Number Placeholder 3"/>
          <p:cNvSpPr>
            <a:spLocks noGrp="1"/>
          </p:cNvSpPr>
          <p:nvPr>
            <p:ph type="sldNum" sz="quarter" idx="10"/>
          </p:nvPr>
        </p:nvSpPr>
        <p:spPr/>
        <p:txBody>
          <a:bodyPr/>
          <a:lstStyle/>
          <a:p>
            <a:fld id="{C2AFC82D-E1C9-4D36-ACB2-BD3B78571233}"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9812F-9A6C-48FA-9A45-2A9FC911BA3A}" type="datetimeFigureOut">
              <a:rPr lang="en-GB" smtClean="0"/>
              <a:pPr/>
              <a:t>13/06/2012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EE039D-7F59-40EB-A7A3-D5FFA769690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9812F-9A6C-48FA-9A45-2A9FC911BA3A}" type="datetimeFigureOut">
              <a:rPr lang="en-GB" smtClean="0"/>
              <a:pPr/>
              <a:t>13/06/2012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039D-7F59-40EB-A7A3-D5FFA769690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348464" cy="1470025"/>
          </a:xfrm>
        </p:spPr>
        <p:txBody>
          <a:bodyPr>
            <a:normAutofit/>
          </a:bodyPr>
          <a:lstStyle/>
          <a:p>
            <a:pPr algn="l"/>
            <a:r>
              <a:rPr lang="en-GB" sz="3600" dirty="0" smtClean="0">
                <a:solidFill>
                  <a:srgbClr val="0070C0"/>
                </a:solidFill>
              </a:rPr>
              <a:t>HNVF Farming in Scotland – </a:t>
            </a:r>
            <a:br>
              <a:rPr lang="en-GB" sz="3600" dirty="0" smtClean="0">
                <a:solidFill>
                  <a:srgbClr val="0070C0"/>
                </a:solidFill>
              </a:rPr>
            </a:br>
            <a:r>
              <a:rPr lang="en-GB" sz="3600" dirty="0" smtClean="0">
                <a:solidFill>
                  <a:srgbClr val="0070C0"/>
                </a:solidFill>
              </a:rPr>
              <a:t>farm characteristics and practices</a:t>
            </a:r>
            <a:endParaRPr lang="en-GB" sz="3600" dirty="0">
              <a:solidFill>
                <a:srgbClr val="0070C0"/>
              </a:solidFill>
            </a:endParaRPr>
          </a:p>
        </p:txBody>
      </p:sp>
      <p:sp>
        <p:nvSpPr>
          <p:cNvPr id="3" name="Subtitle 2"/>
          <p:cNvSpPr>
            <a:spLocks noGrp="1"/>
          </p:cNvSpPr>
          <p:nvPr>
            <p:ph type="subTitle" idx="1"/>
          </p:nvPr>
        </p:nvSpPr>
        <p:spPr>
          <a:xfrm>
            <a:off x="1403648" y="5105400"/>
            <a:ext cx="6400800" cy="1752600"/>
          </a:xfrm>
        </p:spPr>
        <p:txBody>
          <a:bodyPr>
            <a:normAutofit fontScale="85000" lnSpcReduction="20000"/>
          </a:bodyPr>
          <a:lstStyle/>
          <a:p>
            <a:r>
              <a:rPr lang="en-GB" dirty="0" smtClean="0">
                <a:solidFill>
                  <a:schemeClr val="bg1"/>
                </a:solidFill>
              </a:rPr>
              <a:t>Vyv Wood-Gee</a:t>
            </a:r>
          </a:p>
          <a:p>
            <a:r>
              <a:rPr lang="en-GB" dirty="0" smtClean="0">
                <a:solidFill>
                  <a:schemeClr val="bg1"/>
                </a:solidFill>
              </a:rPr>
              <a:t>Countryside Management Consultant</a:t>
            </a:r>
          </a:p>
          <a:p>
            <a:endParaRPr lang="en-GB" dirty="0" smtClean="0">
              <a:solidFill>
                <a:schemeClr val="bg1"/>
              </a:solidFill>
            </a:endParaRPr>
          </a:p>
          <a:p>
            <a:r>
              <a:rPr lang="en-GB" dirty="0" smtClean="0">
                <a:solidFill>
                  <a:schemeClr val="tx1"/>
                </a:solidFill>
              </a:rPr>
              <a:t>and Ken Taylor, </a:t>
            </a:r>
            <a:r>
              <a:rPr lang="en-GB" dirty="0" err="1" smtClean="0">
                <a:solidFill>
                  <a:schemeClr val="tx1"/>
                </a:solidFill>
              </a:rPr>
              <a:t>Asken</a:t>
            </a:r>
            <a:r>
              <a:rPr lang="en-GB" dirty="0" smtClean="0">
                <a:solidFill>
                  <a:schemeClr val="tx1"/>
                </a:solidFill>
              </a:rPr>
              <a:t> Ltd.</a:t>
            </a:r>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Stewartry</a:t>
            </a:r>
            <a:r>
              <a:rPr lang="en-GB" dirty="0" smtClean="0"/>
              <a:t> study area  </a:t>
            </a:r>
            <a:endParaRPr lang="en-GB" dirty="0"/>
          </a:p>
        </p:txBody>
      </p:sp>
      <p:sp>
        <p:nvSpPr>
          <p:cNvPr id="3" name="Content Placeholder 2"/>
          <p:cNvSpPr>
            <a:spLocks noGrp="1"/>
          </p:cNvSpPr>
          <p:nvPr>
            <p:ph idx="1"/>
          </p:nvPr>
        </p:nvSpPr>
        <p:spPr/>
        <p:txBody>
          <a:bodyPr>
            <a:normAutofit/>
          </a:bodyPr>
          <a:lstStyle/>
          <a:p>
            <a:r>
              <a:rPr lang="en-GB" sz="2400" dirty="0" smtClean="0">
                <a:solidFill>
                  <a:schemeClr val="bg1"/>
                </a:solidFill>
              </a:rPr>
              <a:t>Low ground typically intensively managed grass leys separated by hedges and dykes, high stocking rates, high N use, unlikely to be HNVF</a:t>
            </a:r>
          </a:p>
          <a:p>
            <a:endParaRPr lang="en-GB" sz="2400" dirty="0" smtClean="0">
              <a:solidFill>
                <a:schemeClr val="bg1"/>
              </a:solidFill>
            </a:endParaRPr>
          </a:p>
          <a:p>
            <a:r>
              <a:rPr lang="en-GB" sz="2400" dirty="0" smtClean="0">
                <a:solidFill>
                  <a:srgbClr val="FFFF00"/>
                </a:solidFill>
              </a:rPr>
              <a:t>On the same holding or farm, hill or rough ground receives very little, if any, fertiliser and is stocked comparatively lightly (although field sizes quite large) </a:t>
            </a:r>
          </a:p>
          <a:p>
            <a:endParaRPr lang="en-GB" sz="2800" dirty="0" smtClean="0">
              <a:solidFill>
                <a:srgbClr val="FFFF00"/>
              </a:solidFill>
            </a:endParaRPr>
          </a:p>
          <a:p>
            <a:r>
              <a:rPr lang="en-GB" sz="2400" dirty="0" smtClean="0">
                <a:solidFill>
                  <a:schemeClr val="bg1"/>
                </a:solidFill>
              </a:rPr>
              <a:t>Pockets semi-natural scrub, woodland</a:t>
            </a:r>
          </a:p>
          <a:p>
            <a:endParaRPr lang="en-GB" sz="2800" dirty="0" smtClean="0">
              <a:solidFill>
                <a:schemeClr val="bg1"/>
              </a:solidFill>
            </a:endParaRPr>
          </a:p>
        </p:txBody>
      </p:sp>
      <p:pic>
        <p:nvPicPr>
          <p:cNvPr id="4" name="Picture 2" descr="Figure 4 - Stewartry Case Study Area 310111"/>
          <p:cNvPicPr>
            <a:picLocks noChangeAspect="1" noChangeArrowheads="1"/>
          </p:cNvPicPr>
          <p:nvPr/>
        </p:nvPicPr>
        <p:blipFill>
          <a:blip r:embed="rId3" cstate="print"/>
          <a:srcRect r="83822" b="83254"/>
          <a:stretch>
            <a:fillRect/>
          </a:stretch>
        </p:blipFill>
        <p:spPr bwMode="auto">
          <a:xfrm>
            <a:off x="1403648" y="-6652120"/>
            <a:ext cx="1403648" cy="1008112"/>
          </a:xfrm>
          <a:prstGeom prst="rect">
            <a:avLst/>
          </a:prstGeom>
          <a:noFill/>
          <a:ln w="9525">
            <a:noFill/>
            <a:miter lim="800000"/>
            <a:headEnd/>
            <a:tailEnd/>
          </a:ln>
        </p:spPr>
      </p:pic>
      <p:pic>
        <p:nvPicPr>
          <p:cNvPr id="5" name="Picture 2" descr="Figure 4 - Stewartry Case Study Area 310111"/>
          <p:cNvPicPr>
            <a:picLocks noChangeAspect="1" noChangeArrowheads="1"/>
          </p:cNvPicPr>
          <p:nvPr/>
        </p:nvPicPr>
        <p:blipFill>
          <a:blip r:embed="rId3" cstate="print"/>
          <a:srcRect r="83822" b="83254"/>
          <a:stretch>
            <a:fillRect/>
          </a:stretch>
        </p:blipFill>
        <p:spPr bwMode="auto">
          <a:xfrm>
            <a:off x="1187624" y="-6076056"/>
            <a:ext cx="1403648" cy="1008112"/>
          </a:xfrm>
          <a:prstGeom prst="rect">
            <a:avLst/>
          </a:prstGeom>
          <a:noFill/>
          <a:ln w="9525">
            <a:noFill/>
            <a:miter lim="800000"/>
            <a:headEnd/>
            <a:tailEnd/>
          </a:ln>
        </p:spPr>
      </p:pic>
      <p:pic>
        <p:nvPicPr>
          <p:cNvPr id="8" name="Picture 2" descr="Figure 4 - Stewartry Case Study Area 310111"/>
          <p:cNvPicPr>
            <a:picLocks noChangeAspect="1" noChangeArrowheads="1"/>
          </p:cNvPicPr>
          <p:nvPr/>
        </p:nvPicPr>
        <p:blipFill>
          <a:blip r:embed="rId3" cstate="print"/>
          <a:srcRect r="83263" b="84347"/>
          <a:stretch>
            <a:fillRect/>
          </a:stretch>
        </p:blipFill>
        <p:spPr bwMode="auto">
          <a:xfrm>
            <a:off x="395536" y="476672"/>
            <a:ext cx="1331640" cy="86409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Strathdon</a:t>
            </a:r>
            <a:r>
              <a:rPr lang="en-GB" dirty="0" smtClean="0"/>
              <a:t> study area</a:t>
            </a:r>
            <a:endParaRPr lang="en-GB" dirty="0"/>
          </a:p>
        </p:txBody>
      </p:sp>
      <p:sp>
        <p:nvSpPr>
          <p:cNvPr id="3" name="Content Placeholder 2"/>
          <p:cNvSpPr>
            <a:spLocks noGrp="1"/>
          </p:cNvSpPr>
          <p:nvPr>
            <p:ph idx="1"/>
          </p:nvPr>
        </p:nvSpPr>
        <p:spPr/>
        <p:txBody>
          <a:bodyPr>
            <a:normAutofit fontScale="92500"/>
          </a:bodyPr>
          <a:lstStyle/>
          <a:p>
            <a:endParaRPr lang="en-GB" sz="2400" dirty="0" smtClean="0">
              <a:solidFill>
                <a:schemeClr val="bg1"/>
              </a:solidFill>
            </a:endParaRPr>
          </a:p>
          <a:p>
            <a:r>
              <a:rPr lang="en-GB" sz="2400" dirty="0" smtClean="0">
                <a:solidFill>
                  <a:schemeClr val="bg1"/>
                </a:solidFill>
              </a:rPr>
              <a:t>Transition area between highlands to west and intensive agriculture to east (arable common further east)</a:t>
            </a:r>
          </a:p>
          <a:p>
            <a:endParaRPr lang="en-GB" sz="2400" dirty="0" smtClean="0">
              <a:solidFill>
                <a:schemeClr val="bg1"/>
              </a:solidFill>
            </a:endParaRPr>
          </a:p>
          <a:p>
            <a:endParaRPr lang="en-GB" sz="2400" dirty="0" smtClean="0">
              <a:solidFill>
                <a:schemeClr val="bg1"/>
              </a:solidFill>
            </a:endParaRPr>
          </a:p>
          <a:p>
            <a:endParaRPr lang="en-GB" sz="2400" dirty="0" smtClean="0">
              <a:solidFill>
                <a:schemeClr val="bg1"/>
              </a:solidFill>
            </a:endParaRPr>
          </a:p>
          <a:p>
            <a:endParaRPr lang="en-GB" sz="2400" dirty="0" smtClean="0">
              <a:solidFill>
                <a:schemeClr val="bg1"/>
              </a:solidFill>
            </a:endParaRPr>
          </a:p>
          <a:p>
            <a:endParaRPr lang="en-GB" sz="2400" dirty="0" smtClean="0">
              <a:solidFill>
                <a:srgbClr val="FFFF00"/>
              </a:solidFill>
            </a:endParaRPr>
          </a:p>
          <a:p>
            <a:r>
              <a:rPr lang="en-GB" sz="2400" dirty="0" smtClean="0">
                <a:solidFill>
                  <a:srgbClr val="FFFF00"/>
                </a:solidFill>
              </a:rPr>
              <a:t>High </a:t>
            </a:r>
            <a:r>
              <a:rPr lang="en-GB" sz="2400" dirty="0" smtClean="0">
                <a:solidFill>
                  <a:srgbClr val="FFFF00"/>
                </a:solidFill>
              </a:rPr>
              <a:t>proportion hill: </a:t>
            </a:r>
            <a:r>
              <a:rPr lang="en-GB" sz="2400" dirty="0" err="1" smtClean="0">
                <a:solidFill>
                  <a:srgbClr val="FFFF00"/>
                </a:solidFill>
              </a:rPr>
              <a:t>inbye</a:t>
            </a:r>
            <a:r>
              <a:rPr lang="en-GB" sz="2400" dirty="0" smtClean="0">
                <a:solidFill>
                  <a:srgbClr val="FFFF00"/>
                </a:solidFill>
              </a:rPr>
              <a:t> hence mainly sheep with some </a:t>
            </a:r>
            <a:r>
              <a:rPr lang="en-GB" sz="2400" dirty="0" err="1" smtClean="0">
                <a:solidFill>
                  <a:srgbClr val="FFFF00"/>
                </a:solidFill>
              </a:rPr>
              <a:t>sucklers</a:t>
            </a:r>
            <a:endParaRPr lang="en-GB" sz="2400" dirty="0" smtClean="0">
              <a:solidFill>
                <a:srgbClr val="FFFF00"/>
              </a:solidFill>
            </a:endParaRPr>
          </a:p>
          <a:p>
            <a:endParaRPr lang="en-GB" sz="2400" dirty="0" smtClean="0">
              <a:solidFill>
                <a:srgbClr val="FFFF00"/>
              </a:solidFill>
            </a:endParaRPr>
          </a:p>
          <a:p>
            <a:r>
              <a:rPr lang="en-GB" sz="2400" dirty="0" smtClean="0">
                <a:solidFill>
                  <a:schemeClr val="bg1"/>
                </a:solidFill>
              </a:rPr>
              <a:t>Organic farm was the most intensively managed</a:t>
            </a:r>
            <a:endParaRPr lang="en-GB" dirty="0"/>
          </a:p>
        </p:txBody>
      </p:sp>
      <p:pic>
        <p:nvPicPr>
          <p:cNvPr id="4" name="Picture 2" descr="Figure 5 - Strathdon Case Study Area 190411"/>
          <p:cNvPicPr>
            <a:picLocks noChangeAspect="1" noChangeArrowheads="1"/>
          </p:cNvPicPr>
          <p:nvPr/>
        </p:nvPicPr>
        <p:blipFill>
          <a:blip r:embed="rId4" cstate="email"/>
          <a:srcRect/>
          <a:stretch>
            <a:fillRect/>
          </a:stretch>
        </p:blipFill>
        <p:spPr bwMode="auto">
          <a:xfrm>
            <a:off x="971600" y="548680"/>
            <a:ext cx="936104" cy="64807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Sutherland study area</a:t>
            </a:r>
            <a:endParaRPr lang="en-GB" dirty="0"/>
          </a:p>
        </p:txBody>
      </p:sp>
      <p:sp>
        <p:nvSpPr>
          <p:cNvPr id="7" name="Content Placeholder 6"/>
          <p:cNvSpPr>
            <a:spLocks noGrp="1"/>
          </p:cNvSpPr>
          <p:nvPr>
            <p:ph idx="1"/>
          </p:nvPr>
        </p:nvSpPr>
        <p:spPr/>
        <p:txBody>
          <a:bodyPr>
            <a:normAutofit/>
          </a:bodyPr>
          <a:lstStyle/>
          <a:p>
            <a:pPr>
              <a:buNone/>
            </a:pPr>
            <a:r>
              <a:rPr lang="en-GB" sz="2800" dirty="0" smtClean="0">
                <a:solidFill>
                  <a:schemeClr val="bg1"/>
                </a:solidFill>
              </a:rPr>
              <a:t>Most crofters have &gt;1 croft</a:t>
            </a:r>
          </a:p>
          <a:p>
            <a:pPr>
              <a:buNone/>
            </a:pPr>
            <a:r>
              <a:rPr lang="en-GB" sz="2800" dirty="0" smtClean="0">
                <a:solidFill>
                  <a:srgbClr val="FFFF00"/>
                </a:solidFill>
              </a:rPr>
              <a:t>Many graze areas not declared on IACS on ad hoc or informal basis </a:t>
            </a:r>
          </a:p>
          <a:p>
            <a:pPr>
              <a:buNone/>
            </a:pPr>
            <a:endParaRPr lang="en-GB" sz="2800" dirty="0" smtClean="0">
              <a:solidFill>
                <a:srgbClr val="FFFF00"/>
              </a:solidFill>
            </a:endParaRPr>
          </a:p>
          <a:p>
            <a:pPr>
              <a:buNone/>
            </a:pPr>
            <a:endParaRPr lang="en-GB" sz="2400" dirty="0" smtClean="0"/>
          </a:p>
          <a:p>
            <a:pPr>
              <a:buNone/>
            </a:pPr>
            <a:endParaRPr lang="en-GB" sz="2400" dirty="0" smtClean="0"/>
          </a:p>
          <a:p>
            <a:pPr>
              <a:buNone/>
            </a:pPr>
            <a:r>
              <a:rPr lang="en-GB" sz="2400" dirty="0" smtClean="0">
                <a:solidFill>
                  <a:schemeClr val="bg1"/>
                </a:solidFill>
              </a:rPr>
              <a:t>Most </a:t>
            </a:r>
            <a:r>
              <a:rPr lang="en-GB" sz="2400" dirty="0" err="1" smtClean="0">
                <a:solidFill>
                  <a:schemeClr val="bg1"/>
                </a:solidFill>
              </a:rPr>
              <a:t>crofted</a:t>
            </a:r>
            <a:r>
              <a:rPr lang="en-GB" sz="2400" dirty="0" smtClean="0">
                <a:solidFill>
                  <a:schemeClr val="bg1"/>
                </a:solidFill>
              </a:rPr>
              <a:t> land and some apportionment previously drained</a:t>
            </a:r>
          </a:p>
          <a:p>
            <a:pPr>
              <a:buNone/>
            </a:pPr>
            <a:r>
              <a:rPr lang="en-GB" sz="2400" dirty="0" err="1" smtClean="0">
                <a:solidFill>
                  <a:srgbClr val="FFFF00"/>
                </a:solidFill>
              </a:rPr>
              <a:t>Inbye</a:t>
            </a:r>
            <a:r>
              <a:rPr lang="en-GB" sz="2400" dirty="0" smtClean="0">
                <a:solidFill>
                  <a:srgbClr val="FFFF00"/>
                </a:solidFill>
              </a:rPr>
              <a:t> </a:t>
            </a:r>
            <a:r>
              <a:rPr lang="en-GB" sz="2400" dirty="0" smtClean="0">
                <a:solidFill>
                  <a:srgbClr val="FFFF00"/>
                </a:solidFill>
              </a:rPr>
              <a:t>typically </a:t>
            </a:r>
            <a:r>
              <a:rPr lang="en-GB" sz="2400" dirty="0" smtClean="0">
                <a:solidFill>
                  <a:srgbClr val="FFFF00"/>
                </a:solidFill>
              </a:rPr>
              <a:t>very intensively </a:t>
            </a:r>
            <a:r>
              <a:rPr lang="en-GB" sz="2400" dirty="0" smtClean="0">
                <a:solidFill>
                  <a:srgbClr val="FFFF00"/>
                </a:solidFill>
              </a:rPr>
              <a:t>grazed or </a:t>
            </a:r>
            <a:r>
              <a:rPr lang="en-GB" sz="2400" dirty="0" smtClean="0">
                <a:solidFill>
                  <a:srgbClr val="FFFF00"/>
                </a:solidFill>
              </a:rPr>
              <a:t>abandoned</a:t>
            </a:r>
          </a:p>
          <a:p>
            <a:pPr>
              <a:buNone/>
            </a:pPr>
            <a:r>
              <a:rPr lang="en-GB" sz="2400" dirty="0" smtClean="0">
                <a:solidFill>
                  <a:schemeClr val="bg1"/>
                </a:solidFill>
              </a:rPr>
              <a:t>Few use common grazing rights</a:t>
            </a:r>
          </a:p>
          <a:p>
            <a:pPr>
              <a:buNone/>
            </a:pPr>
            <a:endParaRPr lang="en-GB" sz="2400" dirty="0" smtClean="0">
              <a:solidFill>
                <a:srgbClr val="FFFF00"/>
              </a:solidFill>
            </a:endParaRPr>
          </a:p>
          <a:p>
            <a:pPr>
              <a:buNone/>
            </a:pPr>
            <a:endParaRPr lang="en-GB" dirty="0" smtClean="0">
              <a:solidFill>
                <a:srgbClr val="FFFF00"/>
              </a:solidFill>
            </a:endParaRPr>
          </a:p>
        </p:txBody>
      </p:sp>
      <p:pic>
        <p:nvPicPr>
          <p:cNvPr id="2050" name="Picture 2" descr="Figure 4 - Stewartry Case Study Area 310111"/>
          <p:cNvPicPr>
            <a:picLocks noChangeAspect="1" noChangeArrowheads="1"/>
          </p:cNvPicPr>
          <p:nvPr/>
        </p:nvPicPr>
        <p:blipFill>
          <a:blip r:embed="rId4" cstate="email"/>
          <a:srcRect/>
          <a:stretch>
            <a:fillRect/>
          </a:stretch>
        </p:blipFill>
        <p:spPr bwMode="auto">
          <a:xfrm>
            <a:off x="467544" y="404664"/>
            <a:ext cx="936104" cy="69269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GB" sz="3600" dirty="0" smtClean="0"/>
              <a:t>Trends in land use and farming systems with significant implications for HNVF</a:t>
            </a:r>
            <a:endParaRPr lang="en-GB" sz="3600" dirty="0"/>
          </a:p>
        </p:txBody>
      </p:sp>
      <p:sp>
        <p:nvSpPr>
          <p:cNvPr id="3" name="Content Placeholder 2"/>
          <p:cNvSpPr>
            <a:spLocks noGrp="1"/>
          </p:cNvSpPr>
          <p:nvPr>
            <p:ph sz="half" idx="1"/>
          </p:nvPr>
        </p:nvSpPr>
        <p:spPr>
          <a:solidFill>
            <a:srgbClr val="FF0000"/>
          </a:solidFill>
        </p:spPr>
        <p:txBody>
          <a:bodyPr>
            <a:normAutofit lnSpcReduction="10000"/>
          </a:bodyPr>
          <a:lstStyle/>
          <a:p>
            <a:pPr>
              <a:buNone/>
            </a:pPr>
            <a:r>
              <a:rPr lang="en-GB" u="sng" dirty="0" smtClean="0"/>
              <a:t>HNVF negative</a:t>
            </a:r>
          </a:p>
          <a:p>
            <a:r>
              <a:rPr lang="en-GB" dirty="0" smtClean="0"/>
              <a:t>Reduced labour</a:t>
            </a:r>
          </a:p>
          <a:p>
            <a:r>
              <a:rPr lang="en-GB" dirty="0" smtClean="0"/>
              <a:t>Ageing agricultural </a:t>
            </a:r>
            <a:r>
              <a:rPr lang="en-GB" dirty="0" err="1" smtClean="0"/>
              <a:t>workfore</a:t>
            </a:r>
            <a:endParaRPr lang="en-GB" dirty="0" smtClean="0"/>
          </a:p>
          <a:p>
            <a:r>
              <a:rPr lang="en-GB" dirty="0" smtClean="0"/>
              <a:t>Amalgamation farms and crofts</a:t>
            </a:r>
          </a:p>
          <a:p>
            <a:r>
              <a:rPr lang="en-GB" dirty="0" smtClean="0"/>
              <a:t>Reductions in enterprise diversity</a:t>
            </a:r>
          </a:p>
          <a:p>
            <a:r>
              <a:rPr lang="en-GB" dirty="0" smtClean="0"/>
              <a:t>Abandonment </a:t>
            </a:r>
            <a:r>
              <a:rPr lang="en-GB" dirty="0" err="1" smtClean="0"/>
              <a:t>crofted</a:t>
            </a:r>
            <a:r>
              <a:rPr lang="en-GB" dirty="0" smtClean="0"/>
              <a:t> ground</a:t>
            </a:r>
          </a:p>
          <a:p>
            <a:endParaRPr lang="en-GB" dirty="0">
              <a:solidFill>
                <a:srgbClr val="FF0000"/>
              </a:solidFill>
            </a:endParaRPr>
          </a:p>
        </p:txBody>
      </p:sp>
      <p:sp>
        <p:nvSpPr>
          <p:cNvPr id="4" name="Content Placeholder 3"/>
          <p:cNvSpPr>
            <a:spLocks noGrp="1"/>
          </p:cNvSpPr>
          <p:nvPr>
            <p:ph sz="half" idx="2"/>
          </p:nvPr>
        </p:nvSpPr>
        <p:spPr>
          <a:solidFill>
            <a:srgbClr val="92D050"/>
          </a:solidFill>
        </p:spPr>
        <p:txBody>
          <a:bodyPr>
            <a:normAutofit lnSpcReduction="10000"/>
          </a:bodyPr>
          <a:lstStyle/>
          <a:p>
            <a:pPr>
              <a:buNone/>
            </a:pPr>
            <a:r>
              <a:rPr lang="en-GB" u="sng" dirty="0" smtClean="0"/>
              <a:t>HNVF positive</a:t>
            </a:r>
          </a:p>
          <a:p>
            <a:r>
              <a:rPr lang="en-GB" dirty="0" smtClean="0"/>
              <a:t>Reintroduction small areas of arable cropping on interface between hill / low ground</a:t>
            </a:r>
          </a:p>
          <a:p>
            <a:r>
              <a:rPr lang="en-GB" dirty="0" smtClean="0"/>
              <a:t>Reduced use of inorganic fertiliser</a:t>
            </a:r>
          </a:p>
          <a:p>
            <a:r>
              <a:rPr lang="en-GB" dirty="0"/>
              <a:t>Fencing </a:t>
            </a:r>
            <a:r>
              <a:rPr lang="en-GB" dirty="0" err="1"/>
              <a:t>cleughs</a:t>
            </a:r>
            <a:r>
              <a:rPr lang="en-GB" dirty="0"/>
              <a:t> and </a:t>
            </a:r>
            <a:r>
              <a:rPr lang="en-GB" dirty="0" smtClean="0"/>
              <a:t>ravines</a:t>
            </a:r>
            <a:endParaRPr lang="en-GB" dirty="0"/>
          </a:p>
        </p:txBody>
      </p:sp>
    </p:spTree>
    <p:extLst>
      <p:ext uri="{BB962C8B-B14F-4D97-AF65-F5344CB8AC3E}">
        <p14:creationId xmlns:p14="http://schemas.microsoft.com/office/powerpoint/2010/main" xmlns="" val="238030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nvPr>
        </p:nvGraphicFramePr>
        <p:xfrm>
          <a:off x="179512" y="188640"/>
          <a:ext cx="8229600" cy="7416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Trend</a:t>
                      </a:r>
                      <a:endParaRPr lang="en-GB" dirty="0"/>
                    </a:p>
                  </a:txBody>
                  <a:tcPr/>
                </a:tc>
                <a:tc>
                  <a:txBody>
                    <a:bodyPr/>
                    <a:lstStyle/>
                    <a:p>
                      <a:r>
                        <a:rPr lang="en-GB" dirty="0" smtClean="0"/>
                        <a:t>Driver</a:t>
                      </a:r>
                      <a:endParaRPr lang="en-GB" dirty="0"/>
                    </a:p>
                  </a:txBody>
                  <a:tcPr/>
                </a:tc>
                <a:tc>
                  <a:txBody>
                    <a:bodyPr/>
                    <a:lstStyle/>
                    <a:p>
                      <a:r>
                        <a:rPr lang="en-GB" dirty="0" smtClean="0"/>
                        <a:t>Implications for HNVF</a:t>
                      </a:r>
                      <a:endParaRPr lang="en-GB" dirty="0"/>
                    </a:p>
                  </a:txBody>
                  <a:tcPr/>
                </a:tc>
              </a:tr>
              <a:tr h="370840">
                <a:tc>
                  <a:txBody>
                    <a:bodyPr/>
                    <a:lstStyle/>
                    <a:p>
                      <a:r>
                        <a:rPr lang="en-GB" dirty="0" smtClean="0"/>
                        <a:t>Traditional breeds -&gt; continental breeds </a:t>
                      </a:r>
                      <a:endParaRPr lang="en-GB" dirty="0"/>
                    </a:p>
                  </a:txBody>
                  <a:tcPr/>
                </a:tc>
                <a:tc>
                  <a:txBody>
                    <a:bodyPr/>
                    <a:lstStyle/>
                    <a:p>
                      <a:r>
                        <a:rPr lang="en-GB" dirty="0" smtClean="0"/>
                        <a:t>Market demand for larger, less fat carcasses</a:t>
                      </a:r>
                      <a:endParaRPr lang="en-GB" dirty="0"/>
                    </a:p>
                  </a:txBody>
                  <a:tcPr/>
                </a:tc>
                <a:tc>
                  <a:txBody>
                    <a:bodyPr/>
                    <a:lstStyle/>
                    <a:p>
                      <a:pPr>
                        <a:buFontTx/>
                        <a:buNone/>
                      </a:pPr>
                      <a:r>
                        <a:rPr lang="en-GB" dirty="0" smtClean="0"/>
                        <a:t>Reduced hill cattle grazing  </a:t>
                      </a:r>
                    </a:p>
                    <a:p>
                      <a:pPr>
                        <a:buFontTx/>
                        <a:buNone/>
                      </a:pPr>
                      <a:r>
                        <a:rPr lang="en-GB" dirty="0" smtClean="0"/>
                        <a:t>Increased pressure</a:t>
                      </a:r>
                      <a:r>
                        <a:rPr lang="en-GB" baseline="0" dirty="0" smtClean="0"/>
                        <a:t> on </a:t>
                      </a:r>
                      <a:r>
                        <a:rPr lang="en-GB" baseline="0" dirty="0" err="1" smtClean="0"/>
                        <a:t>inbye</a:t>
                      </a:r>
                      <a:r>
                        <a:rPr lang="en-GB" baseline="0" dirty="0" smtClean="0"/>
                        <a:t>/enclosed land</a:t>
                      </a:r>
                      <a:endParaRPr lang="en-GB" dirty="0"/>
                    </a:p>
                  </a:txBody>
                  <a:tcPr/>
                </a:tc>
              </a:tr>
              <a:tr h="370840">
                <a:tc>
                  <a:txBody>
                    <a:bodyPr/>
                    <a:lstStyle/>
                    <a:p>
                      <a:r>
                        <a:rPr lang="en-GB" dirty="0" smtClean="0"/>
                        <a:t>Change from hay to silage</a:t>
                      </a:r>
                      <a:endParaRPr lang="en-GB" dirty="0"/>
                    </a:p>
                  </a:txBody>
                  <a:tcPr/>
                </a:tc>
                <a:tc>
                  <a:txBody>
                    <a:bodyPr/>
                    <a:lstStyle/>
                    <a:p>
                      <a:r>
                        <a:rPr lang="en-GB" dirty="0" smtClean="0"/>
                        <a:t>Wetter</a:t>
                      </a:r>
                      <a:r>
                        <a:rPr lang="en-GB" baseline="0" dirty="0" smtClean="0"/>
                        <a:t> climate</a:t>
                      </a:r>
                    </a:p>
                    <a:p>
                      <a:r>
                        <a:rPr lang="en-GB" baseline="0" dirty="0" smtClean="0"/>
                        <a:t>Less time (off-farm work, amalgamation farms)</a:t>
                      </a:r>
                      <a:endParaRPr lang="en-GB" dirty="0"/>
                    </a:p>
                  </a:txBody>
                  <a:tcPr/>
                </a:tc>
                <a:tc>
                  <a:txBody>
                    <a:bodyPr/>
                    <a:lstStyle/>
                    <a:p>
                      <a:r>
                        <a:rPr lang="en-GB" dirty="0" smtClean="0"/>
                        <a:t>Earlier cutting</a:t>
                      </a:r>
                    </a:p>
                    <a:p>
                      <a:r>
                        <a:rPr lang="en-GB" dirty="0" smtClean="0"/>
                        <a:t>Increased</a:t>
                      </a:r>
                      <a:r>
                        <a:rPr lang="en-GB" baseline="0" dirty="0" smtClean="0"/>
                        <a:t> fertiliser</a:t>
                      </a:r>
                      <a:endParaRPr lang="en-GB" dirty="0"/>
                    </a:p>
                  </a:txBody>
                  <a:tcPr/>
                </a:tc>
              </a:tr>
              <a:tr h="370840">
                <a:tc>
                  <a:txBody>
                    <a:bodyPr/>
                    <a:lstStyle/>
                    <a:p>
                      <a:r>
                        <a:rPr lang="en-GB" dirty="0" smtClean="0"/>
                        <a:t>Reduced use of common grazing</a:t>
                      </a:r>
                      <a:endParaRPr lang="en-GB" dirty="0"/>
                    </a:p>
                  </a:txBody>
                  <a:tcPr/>
                </a:tc>
                <a:tc>
                  <a:txBody>
                    <a:bodyPr/>
                    <a:lstStyle/>
                    <a:p>
                      <a:r>
                        <a:rPr lang="en-GB" dirty="0" smtClean="0"/>
                        <a:t>- Average age crofters now 70+</a:t>
                      </a:r>
                      <a:endParaRPr lang="en-GB" baseline="0" dirty="0" smtClean="0"/>
                    </a:p>
                    <a:p>
                      <a:r>
                        <a:rPr lang="en-GB" baseline="0" dirty="0" smtClean="0"/>
                        <a:t>- Incomers lack experience</a:t>
                      </a:r>
                    </a:p>
                    <a:p>
                      <a:r>
                        <a:rPr lang="en-GB" baseline="0" dirty="0" smtClean="0"/>
                        <a:t>- Health restrictions and disease concerns</a:t>
                      </a:r>
                      <a:endParaRPr lang="en-GB" dirty="0"/>
                    </a:p>
                  </a:txBody>
                  <a:tcPr/>
                </a:tc>
                <a:tc>
                  <a:txBody>
                    <a:bodyPr/>
                    <a:lstStyle/>
                    <a:p>
                      <a:r>
                        <a:rPr lang="en-GB" dirty="0" smtClean="0"/>
                        <a:t>Increased pressure on enclosed land</a:t>
                      </a:r>
                    </a:p>
                    <a:p>
                      <a:r>
                        <a:rPr lang="en-GB" dirty="0" smtClean="0"/>
                        <a:t>Reduced grazing on common ground</a:t>
                      </a:r>
                      <a:endParaRPr lang="en-GB" dirty="0"/>
                    </a:p>
                  </a:txBody>
                  <a:tcPr/>
                </a:tc>
              </a:tr>
              <a:tr h="370840">
                <a:tc>
                  <a:txBody>
                    <a:bodyPr/>
                    <a:lstStyle/>
                    <a:p>
                      <a:r>
                        <a:rPr lang="en-GB" dirty="0" smtClean="0"/>
                        <a:t>Cessation cutting in </a:t>
                      </a:r>
                      <a:r>
                        <a:rPr lang="en-GB" dirty="0" err="1" smtClean="0"/>
                        <a:t>crofting</a:t>
                      </a:r>
                      <a:r>
                        <a:rPr lang="en-GB" dirty="0" smtClean="0"/>
                        <a:t> areas</a:t>
                      </a:r>
                      <a:endParaRPr lang="en-GB" dirty="0"/>
                    </a:p>
                  </a:txBody>
                  <a:tcPr/>
                </a:tc>
                <a:tc>
                  <a:txBody>
                    <a:bodyPr/>
                    <a:lstStyle/>
                    <a:p>
                      <a:r>
                        <a:rPr lang="en-GB" dirty="0" smtClean="0"/>
                        <a:t>Lack machinery or contractors</a:t>
                      </a:r>
                      <a:endParaRPr lang="en-GB" dirty="0"/>
                    </a:p>
                  </a:txBody>
                  <a:tcPr/>
                </a:tc>
                <a:tc>
                  <a:txBody>
                    <a:bodyPr/>
                    <a:lstStyle/>
                    <a:p>
                      <a:r>
                        <a:rPr lang="en-GB" dirty="0" smtClean="0"/>
                        <a:t>Reduced capacity to keep cattle due to costs buying winter feed.</a:t>
                      </a:r>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Decreased used inorganic</a:t>
                      </a:r>
                      <a:r>
                        <a:rPr lang="en-GB" baseline="0" dirty="0" smtClean="0"/>
                        <a:t> fertiliser</a:t>
                      </a:r>
                      <a:endParaRPr lang="en-GB" dirty="0"/>
                    </a:p>
                  </a:txBody>
                  <a:tcPr/>
                </a:tc>
                <a:tc>
                  <a:txBody>
                    <a:bodyPr/>
                    <a:lstStyle/>
                    <a:p>
                      <a:r>
                        <a:rPr lang="en-GB" dirty="0" smtClean="0"/>
                        <a:t>High fertiliser prices</a:t>
                      </a:r>
                      <a:endParaRPr lang="en-GB" dirty="0"/>
                    </a:p>
                  </a:txBody>
                  <a:tcPr/>
                </a:tc>
                <a:tc>
                  <a:txBody>
                    <a:bodyPr/>
                    <a:lstStyle/>
                    <a:p>
                      <a:r>
                        <a:rPr lang="en-GB" dirty="0" smtClean="0"/>
                        <a:t>Reduced silage cuts, increased</a:t>
                      </a:r>
                      <a:r>
                        <a:rPr lang="en-GB" baseline="0" dirty="0" smtClean="0"/>
                        <a:t> use slurry/FYM </a:t>
                      </a:r>
                      <a:endParaRPr lang="en-GB" dirty="0"/>
                    </a:p>
                  </a:txBody>
                  <a:tcPr/>
                </a:tc>
              </a:tr>
              <a:tr h="370840">
                <a:tc>
                  <a:txBody>
                    <a:bodyPr/>
                    <a:lstStyle/>
                    <a:p>
                      <a:r>
                        <a:rPr lang="en-GB" dirty="0" smtClean="0"/>
                        <a:t>Conifer </a:t>
                      </a:r>
                      <a:r>
                        <a:rPr lang="en-GB" dirty="0" err="1" smtClean="0"/>
                        <a:t>afforestation</a:t>
                      </a:r>
                      <a:endParaRPr lang="en-GB" dirty="0"/>
                    </a:p>
                  </a:txBody>
                  <a:tcPr/>
                </a:tc>
                <a:tc>
                  <a:txBody>
                    <a:bodyPr/>
                    <a:lstStyle/>
                    <a:p>
                      <a:r>
                        <a:rPr lang="en-GB" dirty="0" smtClean="0"/>
                        <a:t>Grants</a:t>
                      </a:r>
                    </a:p>
                    <a:p>
                      <a:r>
                        <a:rPr lang="en-GB" dirty="0" smtClean="0"/>
                        <a:t>Reduced</a:t>
                      </a:r>
                      <a:r>
                        <a:rPr lang="en-GB" baseline="0" dirty="0" smtClean="0"/>
                        <a:t> profitability </a:t>
                      </a:r>
                      <a:r>
                        <a:rPr lang="en-GB" baseline="0" dirty="0" err="1" smtClean="0"/>
                        <a:t>livetock</a:t>
                      </a:r>
                      <a:r>
                        <a:rPr lang="en-GB" baseline="0" dirty="0" smtClean="0"/>
                        <a:t> farming</a:t>
                      </a:r>
                      <a:endParaRPr lang="en-GB" dirty="0"/>
                    </a:p>
                  </a:txBody>
                  <a:tcPr/>
                </a:tc>
                <a:tc>
                  <a:txBody>
                    <a:bodyPr/>
                    <a:lstStyle/>
                    <a:p>
                      <a:r>
                        <a:rPr lang="en-GB" dirty="0" smtClean="0"/>
                        <a:t>Habitat change</a:t>
                      </a:r>
                      <a:endParaRPr lang="en-GB" dirty="0"/>
                    </a:p>
                  </a:txBody>
                  <a:tcPr/>
                </a:tc>
              </a:tr>
              <a:tr h="370840">
                <a:tc>
                  <a:txBody>
                    <a:bodyPr/>
                    <a:lstStyle/>
                    <a:p>
                      <a:r>
                        <a:rPr lang="en-GB" dirty="0" smtClean="0"/>
                        <a:t>Fencing </a:t>
                      </a:r>
                      <a:r>
                        <a:rPr lang="en-GB" dirty="0" err="1" smtClean="0"/>
                        <a:t>cleughs</a:t>
                      </a:r>
                      <a:r>
                        <a:rPr lang="en-GB" dirty="0" smtClean="0"/>
                        <a:t> and ravines</a:t>
                      </a:r>
                      <a:endParaRPr lang="en-GB" dirty="0"/>
                    </a:p>
                  </a:txBody>
                  <a:tcPr/>
                </a:tc>
                <a:tc>
                  <a:txBody>
                    <a:bodyPr/>
                    <a:lstStyle/>
                    <a:p>
                      <a:r>
                        <a:rPr lang="en-GB" dirty="0" smtClean="0"/>
                        <a:t>AES incentives</a:t>
                      </a:r>
                    </a:p>
                    <a:p>
                      <a:r>
                        <a:rPr lang="en-GB" dirty="0" smtClean="0"/>
                        <a:t>Labour reduction</a:t>
                      </a:r>
                    </a:p>
                    <a:p>
                      <a:r>
                        <a:rPr lang="en-GB" dirty="0" smtClean="0"/>
                        <a:t>Easier gathering</a:t>
                      </a:r>
                      <a:endParaRPr lang="en-GB" dirty="0"/>
                    </a:p>
                  </a:txBody>
                  <a:tcPr/>
                </a:tc>
                <a:tc>
                  <a:txBody>
                    <a:bodyPr/>
                    <a:lstStyle/>
                    <a:p>
                      <a:r>
                        <a:rPr lang="en-GB" dirty="0" smtClean="0"/>
                        <a:t>Allows native woodland </a:t>
                      </a:r>
                      <a:r>
                        <a:rPr lang="en-GB" dirty="0" err="1" smtClean="0"/>
                        <a:t>regen</a:t>
                      </a:r>
                      <a:r>
                        <a:rPr lang="en-GB" dirty="0" smtClean="0"/>
                        <a:t>.</a:t>
                      </a:r>
                      <a:endParaRPr lang="en-GB"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332656"/>
            <a:ext cx="8229600" cy="1143000"/>
          </a:xfrm>
          <a:solidFill>
            <a:srgbClr val="FF0000"/>
          </a:solidFill>
        </p:spPr>
        <p:txBody>
          <a:bodyPr>
            <a:noAutofit/>
          </a:bodyPr>
          <a:lstStyle/>
          <a:p>
            <a:r>
              <a:rPr lang="en-GB" sz="2400" dirty="0" smtClean="0"/>
              <a:t>Implications of change from traditional to continental breeds</a:t>
            </a:r>
            <a:endParaRPr lang="en-GB" sz="2400" dirty="0"/>
          </a:p>
        </p:txBody>
      </p:sp>
      <p:graphicFrame>
        <p:nvGraphicFramePr>
          <p:cNvPr id="11" name="Content Placeholder 10"/>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variables considered in data analysis</a:t>
            </a:r>
            <a:endParaRPr lang="en-GB" dirty="0"/>
          </a:p>
        </p:txBody>
      </p:sp>
      <p:sp>
        <p:nvSpPr>
          <p:cNvPr id="3" name="Content Placeholder 2"/>
          <p:cNvSpPr>
            <a:spLocks noGrp="1"/>
          </p:cNvSpPr>
          <p:nvPr>
            <p:ph sz="half" idx="1"/>
          </p:nvPr>
        </p:nvSpPr>
        <p:spPr/>
        <p:txBody>
          <a:bodyPr>
            <a:normAutofit fontScale="62500" lnSpcReduction="20000"/>
          </a:bodyPr>
          <a:lstStyle/>
          <a:p>
            <a:r>
              <a:rPr lang="en-GB" dirty="0" smtClean="0"/>
              <a:t>Farm size</a:t>
            </a:r>
          </a:p>
          <a:p>
            <a:r>
              <a:rPr lang="en-GB" dirty="0" smtClean="0"/>
              <a:t>No</a:t>
            </a:r>
            <a:r>
              <a:rPr lang="en-GB" dirty="0" smtClean="0"/>
              <a:t>. farm units</a:t>
            </a:r>
          </a:p>
          <a:p>
            <a:r>
              <a:rPr lang="en-GB" dirty="0" smtClean="0"/>
              <a:t>Time under </a:t>
            </a:r>
            <a:r>
              <a:rPr lang="en-GB" dirty="0" smtClean="0"/>
              <a:t>present management</a:t>
            </a:r>
            <a:endParaRPr lang="en-GB" dirty="0" smtClean="0"/>
          </a:p>
          <a:p>
            <a:r>
              <a:rPr lang="en-GB" dirty="0" smtClean="0"/>
              <a:t>Tenure</a:t>
            </a:r>
          </a:p>
          <a:p>
            <a:r>
              <a:rPr lang="en-GB" dirty="0" smtClean="0"/>
              <a:t>Farm system and organic status</a:t>
            </a:r>
          </a:p>
          <a:p>
            <a:r>
              <a:rPr lang="en-GB" dirty="0" smtClean="0"/>
              <a:t>Land use, drainage, fertiliser use and stocking rate</a:t>
            </a:r>
          </a:p>
          <a:p>
            <a:r>
              <a:rPr lang="en-GB" dirty="0" smtClean="0"/>
              <a:t>Enterprises and respective contribution to income</a:t>
            </a:r>
          </a:p>
          <a:p>
            <a:r>
              <a:rPr lang="en-GB" dirty="0" smtClean="0"/>
              <a:t>Field size</a:t>
            </a:r>
          </a:p>
          <a:p>
            <a:r>
              <a:rPr lang="en-GB" dirty="0" smtClean="0"/>
              <a:t>Labour</a:t>
            </a:r>
          </a:p>
          <a:p>
            <a:r>
              <a:rPr lang="en-GB" dirty="0" smtClean="0"/>
              <a:t>Participation in AES</a:t>
            </a:r>
          </a:p>
          <a:p>
            <a:r>
              <a:rPr lang="en-GB" dirty="0" smtClean="0"/>
              <a:t>Advisory history</a:t>
            </a:r>
          </a:p>
          <a:p>
            <a:r>
              <a:rPr lang="en-GB" dirty="0" smtClean="0"/>
              <a:t>Past and future </a:t>
            </a:r>
            <a:r>
              <a:rPr lang="en-GB" dirty="0" smtClean="0"/>
              <a:t>changes</a:t>
            </a:r>
          </a:p>
          <a:p>
            <a:r>
              <a:rPr lang="en-GB" dirty="0" smtClean="0"/>
              <a:t>Joint management with neighbours</a:t>
            </a:r>
          </a:p>
          <a:p>
            <a:r>
              <a:rPr lang="en-GB" dirty="0" smtClean="0"/>
              <a:t>Game/shooting interest</a:t>
            </a:r>
            <a:endParaRPr lang="en-GB" dirty="0" smtClean="0"/>
          </a:p>
          <a:p>
            <a:endParaRPr lang="en-GB" dirty="0"/>
          </a:p>
        </p:txBody>
      </p:sp>
      <p:sp>
        <p:nvSpPr>
          <p:cNvPr id="4" name="Content Placeholder 3"/>
          <p:cNvSpPr>
            <a:spLocks noGrp="1"/>
          </p:cNvSpPr>
          <p:nvPr>
            <p:ph sz="half" idx="2"/>
          </p:nvPr>
        </p:nvSpPr>
        <p:spPr/>
        <p:txBody>
          <a:bodyPr>
            <a:normAutofit fontScale="62500" lnSpcReduction="20000"/>
          </a:bodyPr>
          <a:lstStyle/>
          <a:p>
            <a:r>
              <a:rPr lang="en-GB" sz="2900" dirty="0" smtClean="0"/>
              <a:t>Type </a:t>
            </a:r>
            <a:r>
              <a:rPr lang="en-GB" sz="2900" dirty="0" smtClean="0"/>
              <a:t>of </a:t>
            </a:r>
            <a:r>
              <a:rPr lang="en-GB" sz="2900" dirty="0" smtClean="0"/>
              <a:t>grazing livestock (</a:t>
            </a:r>
            <a:r>
              <a:rPr lang="en-GB" sz="2900" dirty="0" err="1" smtClean="0"/>
              <a:t>suckler</a:t>
            </a:r>
            <a:r>
              <a:rPr lang="en-GB" sz="2900" dirty="0" smtClean="0"/>
              <a:t> beef, sheep)</a:t>
            </a:r>
          </a:p>
          <a:p>
            <a:r>
              <a:rPr lang="en-GB" sz="2900" dirty="0" smtClean="0"/>
              <a:t>Breed of livestock</a:t>
            </a:r>
          </a:p>
          <a:p>
            <a:r>
              <a:rPr lang="en-GB" sz="2900" dirty="0" smtClean="0"/>
              <a:t>Housing </a:t>
            </a:r>
            <a:r>
              <a:rPr lang="en-GB" sz="2900" dirty="0" smtClean="0"/>
              <a:t>of cattle</a:t>
            </a:r>
          </a:p>
          <a:p>
            <a:r>
              <a:rPr lang="en-GB" sz="2900" dirty="0" smtClean="0"/>
              <a:t>Ratio of ‘improved’ to ‘unimproved’ ground</a:t>
            </a:r>
          </a:p>
          <a:p>
            <a:r>
              <a:rPr lang="en-GB" sz="2900" dirty="0" smtClean="0"/>
              <a:t>Frequency </a:t>
            </a:r>
            <a:r>
              <a:rPr lang="en-GB" sz="2900" dirty="0" smtClean="0"/>
              <a:t>of cutting of grass for forage</a:t>
            </a:r>
          </a:p>
          <a:p>
            <a:r>
              <a:rPr lang="en-GB" sz="2900" dirty="0" smtClean="0"/>
              <a:t>Timing of cut(s)	</a:t>
            </a:r>
          </a:p>
          <a:p>
            <a:r>
              <a:rPr lang="en-GB" dirty="0" smtClean="0"/>
              <a:t>Cropping pattern</a:t>
            </a:r>
          </a:p>
          <a:p>
            <a:r>
              <a:rPr lang="en-GB" dirty="0" smtClean="0"/>
              <a:t>Ratio of </a:t>
            </a:r>
            <a:r>
              <a:rPr lang="en-GB" dirty="0" err="1" smtClean="0"/>
              <a:t>winter:spring</a:t>
            </a:r>
            <a:r>
              <a:rPr lang="en-GB" dirty="0" smtClean="0"/>
              <a:t> sown crops</a:t>
            </a:r>
          </a:p>
          <a:p>
            <a:r>
              <a:rPr lang="en-GB" dirty="0" smtClean="0"/>
              <a:t>Recent drainage</a:t>
            </a:r>
          </a:p>
          <a:p>
            <a:r>
              <a:rPr lang="en-GB" dirty="0" smtClean="0"/>
              <a:t>Reseeding policy</a:t>
            </a:r>
          </a:p>
          <a:p>
            <a:r>
              <a:rPr lang="en-GB" dirty="0" err="1" smtClean="0"/>
              <a:t>Labour:acreage</a:t>
            </a:r>
            <a:r>
              <a:rPr lang="en-GB" dirty="0" smtClean="0"/>
              <a:t> ratio</a:t>
            </a:r>
          </a:p>
          <a:p>
            <a:r>
              <a:rPr lang="en-GB" dirty="0" smtClean="0"/>
              <a:t>Proportion of family labour</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Stocking Rate</a:t>
            </a:r>
            <a:endParaRPr lang="en-GB" dirty="0"/>
          </a:p>
        </p:txBody>
      </p:sp>
      <p:sp>
        <p:nvSpPr>
          <p:cNvPr id="3" name="Text Placeholder 2"/>
          <p:cNvSpPr>
            <a:spLocks noGrp="1"/>
          </p:cNvSpPr>
          <p:nvPr>
            <p:ph type="body" idx="1"/>
          </p:nvPr>
        </p:nvSpPr>
        <p:spPr/>
        <p:txBody>
          <a:bodyPr/>
          <a:lstStyle/>
          <a:p>
            <a:r>
              <a:rPr lang="en-GB" dirty="0" smtClean="0"/>
              <a:t>Upside</a:t>
            </a:r>
            <a:endParaRPr lang="en-GB" dirty="0"/>
          </a:p>
        </p:txBody>
      </p:sp>
      <p:sp>
        <p:nvSpPr>
          <p:cNvPr id="4" name="Content Placeholder 3"/>
          <p:cNvSpPr>
            <a:spLocks noGrp="1"/>
          </p:cNvSpPr>
          <p:nvPr>
            <p:ph sz="half" idx="2"/>
          </p:nvPr>
        </p:nvSpPr>
        <p:spPr/>
        <p:txBody>
          <a:bodyPr/>
          <a:lstStyle/>
          <a:p>
            <a:r>
              <a:rPr lang="en-GB" dirty="0" smtClean="0"/>
              <a:t>Most reliable HNVF indicator</a:t>
            </a:r>
          </a:p>
          <a:p>
            <a:r>
              <a:rPr lang="en-GB" dirty="0" smtClean="0"/>
              <a:t>Reflects low productivity semi-natural habitat </a:t>
            </a:r>
          </a:p>
          <a:p>
            <a:r>
              <a:rPr lang="en-GB" dirty="0" smtClean="0"/>
              <a:t>Clear link with N use and ‘agriculturally-improved’ land	</a:t>
            </a:r>
            <a:endParaRPr lang="en-GB" dirty="0"/>
          </a:p>
        </p:txBody>
      </p:sp>
      <p:sp>
        <p:nvSpPr>
          <p:cNvPr id="5" name="Text Placeholder 4"/>
          <p:cNvSpPr>
            <a:spLocks noGrp="1"/>
          </p:cNvSpPr>
          <p:nvPr>
            <p:ph type="body" sz="quarter" idx="3"/>
          </p:nvPr>
        </p:nvSpPr>
        <p:spPr/>
        <p:txBody>
          <a:bodyPr/>
          <a:lstStyle/>
          <a:p>
            <a:r>
              <a:rPr lang="en-GB" dirty="0" smtClean="0"/>
              <a:t>Downside</a:t>
            </a:r>
            <a:endParaRPr lang="en-GB" dirty="0"/>
          </a:p>
        </p:txBody>
      </p:sp>
      <p:sp>
        <p:nvSpPr>
          <p:cNvPr id="6" name="Content Placeholder 5"/>
          <p:cNvSpPr>
            <a:spLocks noGrp="1"/>
          </p:cNvSpPr>
          <p:nvPr>
            <p:ph sz="quarter" idx="4"/>
          </p:nvPr>
        </p:nvSpPr>
        <p:spPr/>
        <p:txBody>
          <a:bodyPr/>
          <a:lstStyle/>
          <a:p>
            <a:r>
              <a:rPr lang="en-GB" dirty="0" smtClean="0"/>
              <a:t>Stocking rate for overall holding masks variation between enclosed and hill ground</a:t>
            </a:r>
          </a:p>
          <a:p>
            <a:r>
              <a:rPr lang="en-GB" dirty="0" smtClean="0"/>
              <a:t>Not an easy concept to apply to open, shared, hill, rough grazing</a:t>
            </a:r>
          </a:p>
          <a:p>
            <a:r>
              <a:rPr lang="en-GB" dirty="0" smtClean="0"/>
              <a:t>Varies between and within grazing season</a:t>
            </a:r>
          </a:p>
          <a:p>
            <a:endParaRPr lang="en-GB" dirty="0"/>
          </a:p>
        </p:txBody>
      </p:sp>
    </p:spTree>
    <p:extLst>
      <p:ext uri="{BB962C8B-B14F-4D97-AF65-F5344CB8AC3E}">
        <p14:creationId xmlns:p14="http://schemas.microsoft.com/office/powerpoint/2010/main" xmlns="" val="384131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Inorganic Nitrogen</a:t>
            </a:r>
            <a:endParaRPr lang="en-GB" dirty="0"/>
          </a:p>
        </p:txBody>
      </p:sp>
      <p:sp>
        <p:nvSpPr>
          <p:cNvPr id="3" name="Text Placeholder 2"/>
          <p:cNvSpPr>
            <a:spLocks noGrp="1"/>
          </p:cNvSpPr>
          <p:nvPr>
            <p:ph type="body" idx="1"/>
          </p:nvPr>
        </p:nvSpPr>
        <p:spPr/>
        <p:txBody>
          <a:bodyPr/>
          <a:lstStyle/>
          <a:p>
            <a:r>
              <a:rPr lang="en-GB" dirty="0" smtClean="0"/>
              <a:t>Upside</a:t>
            </a:r>
            <a:endParaRPr lang="en-GB" dirty="0"/>
          </a:p>
        </p:txBody>
      </p:sp>
      <p:sp>
        <p:nvSpPr>
          <p:cNvPr id="4" name="Content Placeholder 3"/>
          <p:cNvSpPr>
            <a:spLocks noGrp="1"/>
          </p:cNvSpPr>
          <p:nvPr>
            <p:ph sz="half" idx="2"/>
          </p:nvPr>
        </p:nvSpPr>
        <p:spPr/>
        <p:txBody>
          <a:bodyPr/>
          <a:lstStyle/>
          <a:p>
            <a:r>
              <a:rPr lang="en-GB" dirty="0" smtClean="0"/>
              <a:t>Good indicator of HNVF/non-HNVF</a:t>
            </a:r>
          </a:p>
          <a:p>
            <a:r>
              <a:rPr lang="en-GB" dirty="0" smtClean="0"/>
              <a:t>Clear effect on agricultural and biodiversity output</a:t>
            </a:r>
          </a:p>
          <a:p>
            <a:r>
              <a:rPr lang="en-GB" dirty="0" smtClean="0"/>
              <a:t>More easily measured than stocking rate</a:t>
            </a:r>
          </a:p>
          <a:p>
            <a:pPr marL="0" indent="0">
              <a:buNone/>
            </a:pPr>
            <a:endParaRPr lang="en-GB" dirty="0"/>
          </a:p>
        </p:txBody>
      </p:sp>
      <p:sp>
        <p:nvSpPr>
          <p:cNvPr id="5" name="Text Placeholder 4"/>
          <p:cNvSpPr>
            <a:spLocks noGrp="1"/>
          </p:cNvSpPr>
          <p:nvPr>
            <p:ph type="body" sz="quarter" idx="3"/>
          </p:nvPr>
        </p:nvSpPr>
        <p:spPr/>
        <p:txBody>
          <a:bodyPr/>
          <a:lstStyle/>
          <a:p>
            <a:r>
              <a:rPr lang="en-GB" dirty="0" smtClean="0"/>
              <a:t>Downside</a:t>
            </a:r>
            <a:endParaRPr lang="en-GB" dirty="0"/>
          </a:p>
        </p:txBody>
      </p:sp>
      <p:sp>
        <p:nvSpPr>
          <p:cNvPr id="6" name="Content Placeholder 5"/>
          <p:cNvSpPr>
            <a:spLocks noGrp="1"/>
          </p:cNvSpPr>
          <p:nvPr>
            <p:ph sz="quarter" idx="4"/>
          </p:nvPr>
        </p:nvSpPr>
        <p:spPr/>
        <p:txBody>
          <a:bodyPr/>
          <a:lstStyle/>
          <a:p>
            <a:r>
              <a:rPr lang="en-GB" dirty="0" smtClean="0"/>
              <a:t>Ignores organic matter</a:t>
            </a:r>
          </a:p>
          <a:p>
            <a:r>
              <a:rPr lang="en-GB" dirty="0" smtClean="0"/>
              <a:t>Tends to overestimate HNVF value of intensive organic farms (e.g. dairy)</a:t>
            </a:r>
          </a:p>
          <a:p>
            <a:r>
              <a:rPr lang="en-GB" dirty="0" smtClean="0"/>
              <a:t>Can vary significantly with season and price</a:t>
            </a:r>
          </a:p>
          <a:p>
            <a:r>
              <a:rPr lang="en-GB" dirty="0" smtClean="0"/>
              <a:t>Difficult to monitor </a:t>
            </a:r>
          </a:p>
          <a:p>
            <a:endParaRPr lang="en-GB" dirty="0"/>
          </a:p>
        </p:txBody>
      </p:sp>
    </p:spTree>
    <p:extLst>
      <p:ext uri="{BB962C8B-B14F-4D97-AF65-F5344CB8AC3E}">
        <p14:creationId xmlns:p14="http://schemas.microsoft.com/office/powerpoint/2010/main" xmlns="" val="406648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Average field size/boundary length</a:t>
            </a:r>
            <a:endParaRPr lang="en-GB" dirty="0"/>
          </a:p>
        </p:txBody>
      </p:sp>
      <p:sp>
        <p:nvSpPr>
          <p:cNvPr id="3" name="Text Placeholder 2"/>
          <p:cNvSpPr>
            <a:spLocks noGrp="1"/>
          </p:cNvSpPr>
          <p:nvPr>
            <p:ph type="body" idx="1"/>
          </p:nvPr>
        </p:nvSpPr>
        <p:spPr/>
        <p:txBody>
          <a:bodyPr/>
          <a:lstStyle/>
          <a:p>
            <a:r>
              <a:rPr lang="en-GB" dirty="0" smtClean="0"/>
              <a:t>Upside</a:t>
            </a:r>
            <a:endParaRPr lang="en-GB" dirty="0"/>
          </a:p>
        </p:txBody>
      </p:sp>
      <p:sp>
        <p:nvSpPr>
          <p:cNvPr id="4" name="Content Placeholder 3"/>
          <p:cNvSpPr>
            <a:spLocks noGrp="1"/>
          </p:cNvSpPr>
          <p:nvPr>
            <p:ph sz="half" idx="2"/>
          </p:nvPr>
        </p:nvSpPr>
        <p:spPr/>
        <p:txBody>
          <a:bodyPr/>
          <a:lstStyle/>
          <a:p>
            <a:r>
              <a:rPr lang="en-GB" dirty="0" smtClean="0"/>
              <a:t>Comparatively easy to map (in theory)</a:t>
            </a:r>
            <a:endParaRPr lang="en-GB" dirty="0"/>
          </a:p>
        </p:txBody>
      </p:sp>
      <p:sp>
        <p:nvSpPr>
          <p:cNvPr id="5" name="Text Placeholder 4"/>
          <p:cNvSpPr>
            <a:spLocks noGrp="1"/>
          </p:cNvSpPr>
          <p:nvPr>
            <p:ph type="body" sz="quarter" idx="3"/>
          </p:nvPr>
        </p:nvSpPr>
        <p:spPr/>
        <p:txBody>
          <a:bodyPr/>
          <a:lstStyle/>
          <a:p>
            <a:r>
              <a:rPr lang="en-GB" dirty="0" smtClean="0"/>
              <a:t>Downside</a:t>
            </a:r>
            <a:endParaRPr lang="en-GB" dirty="0"/>
          </a:p>
        </p:txBody>
      </p:sp>
      <p:sp>
        <p:nvSpPr>
          <p:cNvPr id="6" name="Content Placeholder 5"/>
          <p:cNvSpPr>
            <a:spLocks noGrp="1"/>
          </p:cNvSpPr>
          <p:nvPr>
            <p:ph sz="quarter" idx="4"/>
          </p:nvPr>
        </p:nvSpPr>
        <p:spPr/>
        <p:txBody>
          <a:bodyPr>
            <a:normAutofit fontScale="92500"/>
          </a:bodyPr>
          <a:lstStyle/>
          <a:p>
            <a:r>
              <a:rPr lang="en-GB" dirty="0" smtClean="0"/>
              <a:t>Indirect link with HNVF  </a:t>
            </a:r>
          </a:p>
          <a:p>
            <a:r>
              <a:rPr lang="en-GB" dirty="0" smtClean="0"/>
              <a:t>Average masks wide variation</a:t>
            </a:r>
          </a:p>
          <a:p>
            <a:r>
              <a:rPr lang="en-GB" dirty="0" smtClean="0"/>
              <a:t>Meaningless on hill, rough, common or shared </a:t>
            </a:r>
            <a:r>
              <a:rPr lang="en-GB" dirty="0" err="1" smtClean="0"/>
              <a:t>grazings</a:t>
            </a:r>
            <a:r>
              <a:rPr lang="en-GB" dirty="0" smtClean="0"/>
              <a:t> </a:t>
            </a:r>
          </a:p>
          <a:p>
            <a:r>
              <a:rPr lang="en-GB" dirty="0" smtClean="0"/>
              <a:t>Hill parks and apportionment better excluded</a:t>
            </a:r>
          </a:p>
          <a:p>
            <a:r>
              <a:rPr lang="en-GB" dirty="0" smtClean="0"/>
              <a:t>Ignores comparative HNVF / conservation value of different boundary types (e.g. hedges </a:t>
            </a:r>
            <a:r>
              <a:rPr lang="en-GB" dirty="0" err="1" smtClean="0"/>
              <a:t>vs</a:t>
            </a:r>
            <a:r>
              <a:rPr lang="en-GB" dirty="0" smtClean="0"/>
              <a:t> fences)</a:t>
            </a:r>
          </a:p>
          <a:p>
            <a:pPr>
              <a:buNone/>
            </a:pPr>
            <a:endParaRPr lang="en-GB" dirty="0" smtClean="0"/>
          </a:p>
          <a:p>
            <a:endParaRPr lang="en-GB" dirty="0"/>
          </a:p>
        </p:txBody>
      </p:sp>
    </p:spTree>
    <p:extLst>
      <p:ext uri="{BB962C8B-B14F-4D97-AF65-F5344CB8AC3E}">
        <p14:creationId xmlns:p14="http://schemas.microsoft.com/office/powerpoint/2010/main" xmlns="" val="240324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Research objectives</a:t>
            </a:r>
            <a:endParaRPr lang="en-GB" dirty="0"/>
          </a:p>
        </p:txBody>
      </p:sp>
      <p:sp>
        <p:nvSpPr>
          <p:cNvPr id="3" name="Content Placeholder 2"/>
          <p:cNvSpPr>
            <a:spLocks noGrp="1"/>
          </p:cNvSpPr>
          <p:nvPr>
            <p:ph idx="1"/>
          </p:nvPr>
        </p:nvSpPr>
        <p:spPr/>
        <p:txBody>
          <a:bodyPr>
            <a:normAutofit/>
          </a:bodyPr>
          <a:lstStyle/>
          <a:p>
            <a:r>
              <a:rPr lang="en-GB" dirty="0" smtClean="0"/>
              <a:t>to determine farm management practices and land use characteristics associated with Type 2 HNVF</a:t>
            </a:r>
          </a:p>
          <a:p>
            <a:endParaRPr lang="en-GB" dirty="0" smtClean="0"/>
          </a:p>
          <a:p>
            <a:r>
              <a:rPr lang="en-GB" dirty="0" smtClean="0"/>
              <a:t>to </a:t>
            </a:r>
            <a:r>
              <a:rPr lang="en-GB" dirty="0"/>
              <a:t>identify any attributes strongly associated with HNVF that could be used as key indicators at a general level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Habitat Diversity</a:t>
            </a:r>
            <a:endParaRPr lang="en-GB" dirty="0"/>
          </a:p>
        </p:txBody>
      </p:sp>
      <p:sp>
        <p:nvSpPr>
          <p:cNvPr id="3" name="Text Placeholder 2"/>
          <p:cNvSpPr>
            <a:spLocks noGrp="1"/>
          </p:cNvSpPr>
          <p:nvPr>
            <p:ph type="body" idx="1"/>
          </p:nvPr>
        </p:nvSpPr>
        <p:spPr/>
        <p:txBody>
          <a:bodyPr/>
          <a:lstStyle/>
          <a:p>
            <a:r>
              <a:rPr lang="en-GB" dirty="0" smtClean="0"/>
              <a:t>Upside</a:t>
            </a:r>
            <a:endParaRPr lang="en-GB" dirty="0"/>
          </a:p>
        </p:txBody>
      </p:sp>
      <p:sp>
        <p:nvSpPr>
          <p:cNvPr id="4" name="Content Placeholder 3"/>
          <p:cNvSpPr>
            <a:spLocks noGrp="1"/>
          </p:cNvSpPr>
          <p:nvPr>
            <p:ph sz="half" idx="2"/>
          </p:nvPr>
        </p:nvSpPr>
        <p:spPr>
          <a:xfrm>
            <a:off x="457200" y="2174875"/>
            <a:ext cx="3538736" cy="3951288"/>
          </a:xfrm>
        </p:spPr>
        <p:txBody>
          <a:bodyPr/>
          <a:lstStyle/>
          <a:p>
            <a:r>
              <a:rPr lang="en-GB" dirty="0" smtClean="0"/>
              <a:t>Potentially direct measure of HNVF</a:t>
            </a:r>
          </a:p>
          <a:p>
            <a:endParaRPr lang="en-GB" dirty="0" smtClean="0"/>
          </a:p>
          <a:p>
            <a:r>
              <a:rPr lang="en-GB" dirty="0" smtClean="0"/>
              <a:t>Enables differentiation of Types 1, 2 and 3</a:t>
            </a:r>
          </a:p>
          <a:p>
            <a:endParaRPr lang="en-GB" dirty="0" smtClean="0"/>
          </a:p>
          <a:p>
            <a:r>
              <a:rPr lang="en-GB" dirty="0" smtClean="0"/>
              <a:t>‘Fallow’ is an indicator used across Europe</a:t>
            </a:r>
            <a:endParaRPr lang="en-GB" dirty="0"/>
          </a:p>
        </p:txBody>
      </p:sp>
      <p:sp>
        <p:nvSpPr>
          <p:cNvPr id="5" name="Text Placeholder 4"/>
          <p:cNvSpPr>
            <a:spLocks noGrp="1"/>
          </p:cNvSpPr>
          <p:nvPr>
            <p:ph type="body" sz="quarter" idx="3"/>
          </p:nvPr>
        </p:nvSpPr>
        <p:spPr/>
        <p:txBody>
          <a:bodyPr/>
          <a:lstStyle/>
          <a:p>
            <a:r>
              <a:rPr lang="en-GB" dirty="0" smtClean="0"/>
              <a:t>Downside</a:t>
            </a:r>
            <a:endParaRPr lang="en-GB" dirty="0"/>
          </a:p>
        </p:txBody>
      </p:sp>
      <p:sp>
        <p:nvSpPr>
          <p:cNvPr id="6" name="Content Placeholder 5"/>
          <p:cNvSpPr>
            <a:spLocks noGrp="1"/>
          </p:cNvSpPr>
          <p:nvPr>
            <p:ph sz="quarter" idx="4"/>
          </p:nvPr>
        </p:nvSpPr>
        <p:spPr>
          <a:xfrm>
            <a:off x="4211961" y="2174875"/>
            <a:ext cx="4474840" cy="3951288"/>
          </a:xfrm>
        </p:spPr>
        <p:txBody>
          <a:bodyPr>
            <a:normAutofit/>
          </a:bodyPr>
          <a:lstStyle/>
          <a:p>
            <a:r>
              <a:rPr lang="en-GB" dirty="0" smtClean="0"/>
              <a:t>Depends on availability of appropriate data</a:t>
            </a:r>
          </a:p>
          <a:p>
            <a:endParaRPr lang="en-GB" dirty="0" smtClean="0"/>
          </a:p>
          <a:p>
            <a:r>
              <a:rPr lang="en-GB" dirty="0" smtClean="0"/>
              <a:t>Overlap of HNVF types 1, 2 and 3</a:t>
            </a:r>
          </a:p>
          <a:p>
            <a:endParaRPr lang="en-GB" dirty="0" smtClean="0"/>
          </a:p>
          <a:p>
            <a:r>
              <a:rPr lang="en-GB" dirty="0" smtClean="0"/>
              <a:t>‘Fallow’ not really relevant to Scotland</a:t>
            </a:r>
            <a:endParaRPr lang="en-GB" dirty="0"/>
          </a:p>
        </p:txBody>
      </p:sp>
    </p:spTree>
    <p:extLst>
      <p:ext uri="{BB962C8B-B14F-4D97-AF65-F5344CB8AC3E}">
        <p14:creationId xmlns:p14="http://schemas.microsoft.com/office/powerpoint/2010/main" xmlns="" val="157199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HNVF indicators</a:t>
            </a:r>
            <a:endParaRPr lang="en-GB" dirty="0"/>
          </a:p>
        </p:txBody>
      </p:sp>
      <p:sp>
        <p:nvSpPr>
          <p:cNvPr id="3" name="Content Placeholder 2"/>
          <p:cNvSpPr>
            <a:spLocks noGrp="1"/>
          </p:cNvSpPr>
          <p:nvPr>
            <p:ph idx="1"/>
          </p:nvPr>
        </p:nvSpPr>
        <p:spPr/>
        <p:txBody>
          <a:bodyPr/>
          <a:lstStyle/>
          <a:p>
            <a:r>
              <a:rPr lang="en-GB" dirty="0" smtClean="0"/>
              <a:t>HNVF is a ‘whole-farm’ concept</a:t>
            </a:r>
          </a:p>
          <a:p>
            <a:r>
              <a:rPr lang="en-GB" dirty="0" smtClean="0"/>
              <a:t>HNVF value can differ across the farm</a:t>
            </a:r>
          </a:p>
          <a:p>
            <a:r>
              <a:rPr lang="en-GB" dirty="0" smtClean="0"/>
              <a:t>Accurate identification of HNVF relies on many indicators</a:t>
            </a:r>
          </a:p>
          <a:p>
            <a:r>
              <a:rPr lang="en-GB" dirty="0" smtClean="0"/>
              <a:t>Drivers of HNVF-type management are a mix of financial drivers (e.g. fertiliser cost, corn prices) and personal factors (e.g. health, age)</a:t>
            </a:r>
            <a:endParaRPr lang="en-GB" dirty="0"/>
          </a:p>
        </p:txBody>
      </p:sp>
    </p:spTree>
    <p:extLst>
      <p:ext uri="{BB962C8B-B14F-4D97-AF65-F5344CB8AC3E}">
        <p14:creationId xmlns:p14="http://schemas.microsoft.com/office/powerpoint/2010/main" xmlns="" val="298465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Farm Characteristics</a:t>
            </a:r>
            <a:endParaRPr lang="en-GB" dirty="0"/>
          </a:p>
        </p:txBody>
      </p:sp>
      <p:sp>
        <p:nvSpPr>
          <p:cNvPr id="3" name="Text Placeholder 2"/>
          <p:cNvSpPr>
            <a:spLocks noGrp="1"/>
          </p:cNvSpPr>
          <p:nvPr>
            <p:ph type="body" idx="1"/>
          </p:nvPr>
        </p:nvSpPr>
        <p:spPr/>
        <p:txBody>
          <a:bodyPr/>
          <a:lstStyle/>
          <a:p>
            <a:r>
              <a:rPr lang="en-GB" dirty="0" smtClean="0"/>
              <a:t>HNVF Likelihood High</a:t>
            </a:r>
            <a:endParaRPr lang="en-GB" dirty="0"/>
          </a:p>
        </p:txBody>
      </p:sp>
      <p:sp>
        <p:nvSpPr>
          <p:cNvPr id="4" name="Content Placeholder 3"/>
          <p:cNvSpPr>
            <a:spLocks noGrp="1"/>
          </p:cNvSpPr>
          <p:nvPr>
            <p:ph sz="half" idx="2"/>
          </p:nvPr>
        </p:nvSpPr>
        <p:spPr/>
        <p:txBody>
          <a:bodyPr>
            <a:normAutofit fontScale="92500" lnSpcReduction="20000"/>
          </a:bodyPr>
          <a:lstStyle/>
          <a:p>
            <a:r>
              <a:rPr lang="en-GB" dirty="0" smtClean="0"/>
              <a:t>Beef </a:t>
            </a:r>
            <a:r>
              <a:rPr lang="en-GB" dirty="0" err="1" smtClean="0"/>
              <a:t>suckler</a:t>
            </a:r>
            <a:r>
              <a:rPr lang="en-GB" dirty="0" smtClean="0"/>
              <a:t> and/or sheep</a:t>
            </a:r>
          </a:p>
          <a:p>
            <a:r>
              <a:rPr lang="en-GB" dirty="0" smtClean="0"/>
              <a:t>Traditional breeds</a:t>
            </a:r>
          </a:p>
          <a:p>
            <a:r>
              <a:rPr lang="en-GB" dirty="0" err="1" smtClean="0"/>
              <a:t>Outwintered</a:t>
            </a:r>
            <a:r>
              <a:rPr lang="en-GB" dirty="0" smtClean="0"/>
              <a:t>/grazed all year</a:t>
            </a:r>
          </a:p>
          <a:p>
            <a:r>
              <a:rPr lang="en-GB" dirty="0" smtClean="0"/>
              <a:t>Substantial area of hill/rough grazing</a:t>
            </a:r>
          </a:p>
          <a:p>
            <a:r>
              <a:rPr lang="en-GB" dirty="0" smtClean="0"/>
              <a:t>Single late cut of forage</a:t>
            </a:r>
          </a:p>
          <a:p>
            <a:r>
              <a:rPr lang="en-GB" dirty="0" smtClean="0"/>
              <a:t>Enclosed fields are small</a:t>
            </a:r>
          </a:p>
          <a:p>
            <a:r>
              <a:rPr lang="en-GB" dirty="0" smtClean="0"/>
              <a:t>Low N use</a:t>
            </a:r>
          </a:p>
          <a:p>
            <a:r>
              <a:rPr lang="en-GB" dirty="0" smtClean="0"/>
              <a:t>Mainly family labour</a:t>
            </a:r>
          </a:p>
          <a:p>
            <a:r>
              <a:rPr lang="en-GB" dirty="0" smtClean="0"/>
              <a:t>Spring </a:t>
            </a:r>
            <a:r>
              <a:rPr lang="en-GB" dirty="0" smtClean="0"/>
              <a:t>sown combinable </a:t>
            </a:r>
            <a:r>
              <a:rPr lang="en-GB" dirty="0" smtClean="0"/>
              <a:t>crops (in areas where arable still viable)</a:t>
            </a:r>
            <a:endParaRPr lang="en-GB" dirty="0"/>
          </a:p>
        </p:txBody>
      </p:sp>
      <p:sp>
        <p:nvSpPr>
          <p:cNvPr id="5" name="Text Placeholder 4"/>
          <p:cNvSpPr>
            <a:spLocks noGrp="1"/>
          </p:cNvSpPr>
          <p:nvPr>
            <p:ph type="body" sz="quarter" idx="3"/>
          </p:nvPr>
        </p:nvSpPr>
        <p:spPr/>
        <p:txBody>
          <a:bodyPr/>
          <a:lstStyle/>
          <a:p>
            <a:r>
              <a:rPr lang="en-GB" dirty="0" smtClean="0"/>
              <a:t>HNVF Likelihood Low</a:t>
            </a:r>
            <a:endParaRPr lang="en-GB" dirty="0"/>
          </a:p>
        </p:txBody>
      </p:sp>
      <p:sp>
        <p:nvSpPr>
          <p:cNvPr id="6" name="Content Placeholder 5"/>
          <p:cNvSpPr>
            <a:spLocks noGrp="1"/>
          </p:cNvSpPr>
          <p:nvPr>
            <p:ph sz="quarter" idx="4"/>
          </p:nvPr>
        </p:nvSpPr>
        <p:spPr/>
        <p:txBody>
          <a:bodyPr>
            <a:normAutofit fontScale="92500" lnSpcReduction="20000"/>
          </a:bodyPr>
          <a:lstStyle/>
          <a:p>
            <a:r>
              <a:rPr lang="en-GB" dirty="0" smtClean="0"/>
              <a:t>Beef, sheep, dairy, arable</a:t>
            </a:r>
          </a:p>
          <a:p>
            <a:r>
              <a:rPr lang="en-GB" dirty="0" smtClean="0"/>
              <a:t>Continental breeds</a:t>
            </a:r>
          </a:p>
          <a:p>
            <a:r>
              <a:rPr lang="en-GB" dirty="0" smtClean="0"/>
              <a:t>Cattle in-wintered</a:t>
            </a:r>
          </a:p>
          <a:p>
            <a:r>
              <a:rPr lang="en-GB" dirty="0" smtClean="0"/>
              <a:t>Mixed cropping</a:t>
            </a:r>
          </a:p>
          <a:p>
            <a:r>
              <a:rPr lang="en-GB" dirty="0" smtClean="0"/>
              <a:t>Agriculturally-improved land</a:t>
            </a:r>
          </a:p>
          <a:p>
            <a:r>
              <a:rPr lang="en-GB" dirty="0" smtClean="0"/>
              <a:t>Multiple silage cuts</a:t>
            </a:r>
          </a:p>
          <a:p>
            <a:r>
              <a:rPr lang="en-GB" dirty="0" smtClean="0"/>
              <a:t>Large fields</a:t>
            </a:r>
          </a:p>
          <a:p>
            <a:r>
              <a:rPr lang="en-GB" dirty="0" smtClean="0"/>
              <a:t>High N use</a:t>
            </a:r>
          </a:p>
          <a:p>
            <a:r>
              <a:rPr lang="en-GB" dirty="0" smtClean="0"/>
              <a:t>Non-family labour and contractors</a:t>
            </a:r>
          </a:p>
          <a:p>
            <a:r>
              <a:rPr lang="en-GB" dirty="0" smtClean="0"/>
              <a:t>Less likely to be in AES</a:t>
            </a:r>
          </a:p>
          <a:p>
            <a:endParaRPr lang="en-GB" dirty="0"/>
          </a:p>
        </p:txBody>
      </p:sp>
    </p:spTree>
    <p:extLst>
      <p:ext uri="{BB962C8B-B14F-4D97-AF65-F5344CB8AC3E}">
        <p14:creationId xmlns:p14="http://schemas.microsoft.com/office/powerpoint/2010/main" xmlns="" val="2335814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characteristics of HNVF</a:t>
            </a:r>
            <a:endParaRPr lang="en-GB" dirty="0"/>
          </a:p>
        </p:txBody>
      </p:sp>
      <p:sp>
        <p:nvSpPr>
          <p:cNvPr id="3" name="Content Placeholder 2"/>
          <p:cNvSpPr>
            <a:spLocks noGrp="1"/>
          </p:cNvSpPr>
          <p:nvPr>
            <p:ph idx="1"/>
          </p:nvPr>
        </p:nvSpPr>
        <p:spPr>
          <a:xfrm>
            <a:off x="457200" y="1484784"/>
            <a:ext cx="8229600" cy="4525963"/>
          </a:xfrm>
        </p:spPr>
        <p:txBody>
          <a:bodyPr>
            <a:normAutofit fontScale="85000" lnSpcReduction="20000"/>
          </a:bodyPr>
          <a:lstStyle/>
          <a:p>
            <a:pPr>
              <a:buFontTx/>
              <a:buChar char="-"/>
            </a:pPr>
            <a:r>
              <a:rPr lang="en-GB" sz="2800" dirty="0" smtClean="0">
                <a:solidFill>
                  <a:srgbClr val="FF0000"/>
                </a:solidFill>
              </a:rPr>
              <a:t>limited scope for change in farm enterprise or management as a result of location, climate, topography and the nature of the area</a:t>
            </a:r>
          </a:p>
          <a:p>
            <a:pPr>
              <a:buFontTx/>
              <a:buChar char="-"/>
            </a:pPr>
            <a:endParaRPr lang="en-GB" sz="2800" dirty="0" smtClean="0"/>
          </a:p>
          <a:p>
            <a:pPr>
              <a:buFontTx/>
              <a:buChar char="-"/>
            </a:pPr>
            <a:r>
              <a:rPr lang="en-GB" sz="2800" dirty="0" smtClean="0"/>
              <a:t>dominated by habitats and farming systems which support high biodiversity</a:t>
            </a:r>
          </a:p>
          <a:p>
            <a:pPr>
              <a:buFontTx/>
              <a:buChar char="-"/>
            </a:pPr>
            <a:endParaRPr lang="en-GB" sz="2800" dirty="0" smtClean="0"/>
          </a:p>
          <a:p>
            <a:pPr>
              <a:buFontTx/>
              <a:buChar char="-"/>
            </a:pPr>
            <a:r>
              <a:rPr lang="en-GB" sz="2800" dirty="0" smtClean="0"/>
              <a:t>farming systems which simultaneously maintain cherished landscape and are essential to rural social structure</a:t>
            </a:r>
          </a:p>
          <a:p>
            <a:pPr>
              <a:buNone/>
            </a:pPr>
            <a:r>
              <a:rPr lang="en-GB" sz="2400" dirty="0" smtClean="0"/>
              <a:t>	</a:t>
            </a:r>
          </a:p>
          <a:p>
            <a:pPr>
              <a:buNone/>
            </a:pPr>
            <a:r>
              <a:rPr lang="en-GB" sz="2400" dirty="0" smtClean="0">
                <a:solidFill>
                  <a:srgbClr val="00B0F0"/>
                </a:solidFill>
              </a:rPr>
              <a:t>         “</a:t>
            </a:r>
            <a:r>
              <a:rPr lang="en-GB" sz="2400" i="1" dirty="0" smtClean="0">
                <a:solidFill>
                  <a:srgbClr val="00B0F0"/>
                </a:solidFill>
              </a:rPr>
              <a:t>There’s nothing much we can change – you can’t change nature”</a:t>
            </a:r>
          </a:p>
          <a:p>
            <a:pPr>
              <a:buNone/>
            </a:pPr>
            <a:endParaRPr lang="en-GB" sz="2400" i="1" dirty="0" smtClean="0"/>
          </a:p>
          <a:p>
            <a:pPr lvl="0">
              <a:buNone/>
            </a:pPr>
            <a:r>
              <a:rPr lang="en-GB" sz="2400" i="1" dirty="0" smtClean="0">
                <a:solidFill>
                  <a:srgbClr val="92D050"/>
                </a:solidFill>
              </a:rPr>
              <a:t>        “We do our best with what the ground is fit for and that’s it.  We don’t    have any other choices here in terms of agricultural production.</a:t>
            </a:r>
            <a:r>
              <a:rPr lang="en-GB" sz="2400" dirty="0" smtClean="0">
                <a:solidFill>
                  <a:srgbClr val="92D050"/>
                </a:solidFill>
              </a:rPr>
              <a:t>”</a:t>
            </a:r>
          </a:p>
          <a:p>
            <a:pPr>
              <a:buNone/>
            </a:pPr>
            <a:endParaRPr lang="en-GB" sz="2400" dirty="0" smtClean="0"/>
          </a:p>
          <a:p>
            <a:endParaRPr lang="en-GB" sz="2800" dirty="0" smtClean="0"/>
          </a:p>
        </p:txBody>
      </p:sp>
    </p:spTree>
    <p:extLst>
      <p:ext uri="{BB962C8B-B14F-4D97-AF65-F5344CB8AC3E}">
        <p14:creationId xmlns:p14="http://schemas.microsoft.com/office/powerpoint/2010/main" xmlns="" val="312629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 conclusions</a:t>
            </a:r>
            <a:endParaRPr lang="en-GB" dirty="0"/>
          </a:p>
        </p:txBody>
      </p:sp>
      <p:sp>
        <p:nvSpPr>
          <p:cNvPr id="3" name="Content Placeholder 2"/>
          <p:cNvSpPr>
            <a:spLocks noGrp="1"/>
          </p:cNvSpPr>
          <p:nvPr>
            <p:ph idx="1"/>
          </p:nvPr>
        </p:nvSpPr>
        <p:spPr/>
        <p:txBody>
          <a:bodyPr>
            <a:normAutofit fontScale="92500" lnSpcReduction="10000"/>
          </a:bodyPr>
          <a:lstStyle/>
          <a:p>
            <a:r>
              <a:rPr lang="en-GB" sz="2800" dirty="0" smtClean="0"/>
              <a:t>Survey confirmed vulnerability of marginal farming areas.</a:t>
            </a:r>
          </a:p>
          <a:p>
            <a:pPr>
              <a:buNone/>
            </a:pPr>
            <a:r>
              <a:rPr lang="en-GB" sz="2800" dirty="0" smtClean="0"/>
              <a:t> </a:t>
            </a:r>
          </a:p>
          <a:p>
            <a:r>
              <a:rPr lang="en-GB" sz="2800" dirty="0" smtClean="0"/>
              <a:t>Type 2 HNVF farms typically </a:t>
            </a:r>
            <a:r>
              <a:rPr lang="en-GB" sz="2800" dirty="0" smtClean="0"/>
              <a:t>physically on the interface of more productive agricultural ground and mountains, also marginal in economic terms</a:t>
            </a:r>
            <a:r>
              <a:rPr lang="en-GB" sz="2800" dirty="0" smtClean="0"/>
              <a:t>.</a:t>
            </a:r>
          </a:p>
          <a:p>
            <a:endParaRPr lang="en-GB" sz="2800" dirty="0" smtClean="0"/>
          </a:p>
          <a:p>
            <a:r>
              <a:rPr lang="en-GB" sz="2800" dirty="0" smtClean="0"/>
              <a:t>Agricultural land capability may be useful HNVF indicator.</a:t>
            </a:r>
            <a:endParaRPr lang="en-GB" sz="2800" dirty="0" smtClean="0"/>
          </a:p>
          <a:p>
            <a:endParaRPr lang="en-GB" sz="2800" dirty="0" smtClean="0"/>
          </a:p>
          <a:p>
            <a:r>
              <a:rPr lang="en-GB" sz="2800" dirty="0" smtClean="0"/>
              <a:t>Endorses need </a:t>
            </a:r>
            <a:r>
              <a:rPr lang="en-GB" sz="2800" dirty="0" smtClean="0"/>
              <a:t>to identify mechanisms such as HNVF which </a:t>
            </a:r>
            <a:r>
              <a:rPr lang="en-GB" sz="2800" dirty="0" smtClean="0"/>
              <a:t>effectively target support at appropriate farms and crofts.</a:t>
            </a:r>
          </a:p>
          <a:p>
            <a:endParaRPr lang="en-GB"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6 case study areas on mainland Scotland</a:t>
            </a:r>
          </a:p>
          <a:p>
            <a:r>
              <a:rPr lang="en-GB" dirty="0" smtClean="0"/>
              <a:t>telephone interviews with 64 farmers and crofters</a:t>
            </a:r>
          </a:p>
          <a:p>
            <a:r>
              <a:rPr lang="en-GB" dirty="0" smtClean="0"/>
              <a:t>Face to face interviews with 18 of those already interviewed by telephone</a:t>
            </a:r>
          </a:p>
          <a:p>
            <a:r>
              <a:rPr lang="en-GB" dirty="0" smtClean="0"/>
              <a:t>Mapping comparison</a:t>
            </a:r>
          </a:p>
          <a:p>
            <a:r>
              <a:rPr lang="en-GB" dirty="0" smtClean="0"/>
              <a:t>Data analysis</a:t>
            </a:r>
          </a:p>
          <a:p>
            <a:endParaRPr lang="en-GB" dirty="0"/>
          </a:p>
          <a:p>
            <a:pPr>
              <a:buNone/>
            </a:pPr>
            <a:r>
              <a:rPr lang="en-GB" dirty="0" smtClean="0"/>
              <a:t>(no physical survey work)</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t>Selection of case study areas</a:t>
            </a:r>
            <a:endParaRPr lang="en-GB" sz="3200" dirty="0"/>
          </a:p>
        </p:txBody>
      </p:sp>
      <p:sp>
        <p:nvSpPr>
          <p:cNvPr id="6" name="Text Placeholder 5"/>
          <p:cNvSpPr>
            <a:spLocks noGrp="1"/>
          </p:cNvSpPr>
          <p:nvPr>
            <p:ph type="body" sz="half" idx="2"/>
          </p:nvPr>
        </p:nvSpPr>
        <p:spPr/>
        <p:txBody>
          <a:bodyPr>
            <a:normAutofit/>
          </a:bodyPr>
          <a:lstStyle/>
          <a:p>
            <a:endParaRPr lang="en-GB" dirty="0" smtClean="0"/>
          </a:p>
          <a:p>
            <a:endParaRPr lang="en-GB" dirty="0" smtClean="0"/>
          </a:p>
          <a:p>
            <a:r>
              <a:rPr lang="en-GB" sz="1800" dirty="0" smtClean="0"/>
              <a:t>Geographic spread around mainland Scotland</a:t>
            </a:r>
          </a:p>
          <a:p>
            <a:endParaRPr lang="en-GB" sz="1800" dirty="0" smtClean="0"/>
          </a:p>
          <a:p>
            <a:r>
              <a:rPr lang="en-GB" sz="1800" dirty="0" smtClean="0"/>
              <a:t>Representative of different farming types, systems and land cover </a:t>
            </a:r>
          </a:p>
          <a:p>
            <a:endParaRPr lang="en-GB" sz="1800" dirty="0" smtClean="0"/>
          </a:p>
          <a:p>
            <a:r>
              <a:rPr lang="en-GB" sz="1800" dirty="0" smtClean="0"/>
              <a:t>Based on SNH mapping distinguishing between HNVF Types 1, 2 and 3</a:t>
            </a:r>
          </a:p>
          <a:p>
            <a:endParaRPr lang="en-GB" sz="1800" dirty="0" smtClean="0"/>
          </a:p>
          <a:p>
            <a:endParaRPr lang="en-GB" sz="1800" dirty="0" smtClean="0"/>
          </a:p>
          <a:p>
            <a:endParaRPr lang="en-GB" sz="1800" dirty="0" smtClean="0"/>
          </a:p>
          <a:p>
            <a:endParaRPr lang="en-GB" sz="1800" dirty="0" smtClean="0"/>
          </a:p>
          <a:p>
            <a:endParaRPr lang="en-GB" dirty="0"/>
          </a:p>
        </p:txBody>
      </p:sp>
      <p:pic>
        <p:nvPicPr>
          <p:cNvPr id="7" name="Picture 2" descr="Figure 1 - HNVF Overview map 190411"/>
          <p:cNvPicPr>
            <a:picLocks noGrp="1" noChangeAspect="1" noChangeArrowheads="1"/>
          </p:cNvPicPr>
          <p:nvPr>
            <p:ph idx="1"/>
          </p:nvPr>
        </p:nvPicPr>
        <p:blipFill>
          <a:blip r:embed="rId3" cstate="email"/>
          <a:srcRect/>
          <a:stretch>
            <a:fillRect/>
          </a:stretch>
        </p:blipFill>
        <p:spPr bwMode="auto">
          <a:xfrm>
            <a:off x="4056247" y="273050"/>
            <a:ext cx="4149356" cy="58531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2 - Angus Case Study Area 140611"/>
          <p:cNvPicPr>
            <a:picLocks noChangeAspect="1" noChangeArrowheads="1"/>
          </p:cNvPicPr>
          <p:nvPr/>
        </p:nvPicPr>
        <p:blipFill>
          <a:blip r:embed="rId3" cstate="email"/>
          <a:srcRect/>
          <a:stretch>
            <a:fillRect/>
          </a:stretch>
        </p:blipFill>
        <p:spPr bwMode="auto">
          <a:xfrm>
            <a:off x="611560" y="0"/>
            <a:ext cx="7884368" cy="5601706"/>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Angus study area</a:t>
            </a:r>
            <a:endParaRPr lang="en-GB" dirty="0"/>
          </a:p>
        </p:txBody>
      </p:sp>
      <p:sp>
        <p:nvSpPr>
          <p:cNvPr id="4" name="Content Placeholder 3"/>
          <p:cNvSpPr>
            <a:spLocks noGrp="1"/>
          </p:cNvSpPr>
          <p:nvPr>
            <p:ph idx="1"/>
          </p:nvPr>
        </p:nvSpPr>
        <p:spPr/>
        <p:txBody>
          <a:bodyPr/>
          <a:lstStyle/>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7544" y="1484784"/>
            <a:ext cx="4040188" cy="3951288"/>
          </a:xfrm>
        </p:spPr>
        <p:txBody>
          <a:bodyPr>
            <a:normAutofit fontScale="92500" lnSpcReduction="20000"/>
          </a:bodyPr>
          <a:lstStyle/>
          <a:p>
            <a:r>
              <a:rPr lang="en-GB" dirty="0" smtClean="0"/>
              <a:t>mainly fertile o/o arable (peas, barley, potatoes) relatively intensively managed</a:t>
            </a:r>
          </a:p>
          <a:p>
            <a:r>
              <a:rPr lang="en-GB" dirty="0" smtClean="0"/>
              <a:t>some improved grassland and small patches of woodland</a:t>
            </a:r>
          </a:p>
          <a:p>
            <a:r>
              <a:rPr lang="en-GB" dirty="0" smtClean="0"/>
              <a:t>pedigree </a:t>
            </a:r>
            <a:r>
              <a:rPr lang="en-GB" dirty="0" smtClean="0"/>
              <a:t>cattle breeding</a:t>
            </a:r>
          </a:p>
          <a:p>
            <a:r>
              <a:rPr lang="en-GB" dirty="0" smtClean="0"/>
              <a:t>cattle winter housed</a:t>
            </a:r>
          </a:p>
          <a:p>
            <a:r>
              <a:rPr lang="en-GB" dirty="0" smtClean="0"/>
              <a:t>Good AES uptake e.g. beetle banks</a:t>
            </a:r>
          </a:p>
          <a:p>
            <a:r>
              <a:rPr lang="en-GB" dirty="0" smtClean="0"/>
              <a:t>Relatively </a:t>
            </a:r>
            <a:r>
              <a:rPr lang="en-GB" dirty="0" smtClean="0"/>
              <a:t>little HNVF	</a:t>
            </a:r>
            <a:endParaRPr lang="en-GB" dirty="0" smtClean="0"/>
          </a:p>
          <a:p>
            <a:r>
              <a:rPr lang="en-GB" dirty="0" smtClean="0"/>
              <a:t>water margin poor indicator</a:t>
            </a:r>
            <a:endParaRPr lang="en-GB" dirty="0" smtClean="0"/>
          </a:p>
          <a:p>
            <a:pPr>
              <a:buNone/>
            </a:pPr>
            <a:r>
              <a:rPr lang="en-GB" dirty="0" smtClean="0"/>
              <a:t>		</a:t>
            </a:r>
          </a:p>
          <a:p>
            <a:endParaRPr lang="en-GB" sz="3000" dirty="0" smtClean="0"/>
          </a:p>
          <a:p>
            <a:endParaRPr lang="en-GB" dirty="0"/>
          </a:p>
        </p:txBody>
      </p:sp>
      <p:pic>
        <p:nvPicPr>
          <p:cNvPr id="9" name="Picture 8" descr="anagus.jpg"/>
          <p:cNvPicPr>
            <a:picLocks noChangeAspect="1"/>
          </p:cNvPicPr>
          <p:nvPr/>
        </p:nvPicPr>
        <p:blipFill>
          <a:blip r:embed="rId3" cstate="email"/>
          <a:stretch>
            <a:fillRect/>
          </a:stretch>
        </p:blipFill>
        <p:spPr>
          <a:xfrm>
            <a:off x="611560" y="5229200"/>
            <a:ext cx="3524250" cy="1295400"/>
          </a:xfrm>
          <a:prstGeom prst="rect">
            <a:avLst/>
          </a:prstGeom>
        </p:spPr>
      </p:pic>
      <p:pic>
        <p:nvPicPr>
          <p:cNvPr id="8" name="Picture 7" descr="glen clova.jpg"/>
          <p:cNvPicPr>
            <a:picLocks noChangeAspect="1"/>
          </p:cNvPicPr>
          <p:nvPr/>
        </p:nvPicPr>
        <p:blipFill>
          <a:blip r:embed="rId4" cstate="email"/>
          <a:stretch>
            <a:fillRect/>
          </a:stretch>
        </p:blipFill>
        <p:spPr>
          <a:xfrm>
            <a:off x="5652120" y="5267492"/>
            <a:ext cx="2863602" cy="1208341"/>
          </a:xfrm>
          <a:prstGeom prst="rect">
            <a:avLst/>
          </a:prstGeom>
        </p:spPr>
      </p:pic>
      <p:sp>
        <p:nvSpPr>
          <p:cNvPr id="7" name="Content Placeholder 6"/>
          <p:cNvSpPr>
            <a:spLocks noGrp="1"/>
          </p:cNvSpPr>
          <p:nvPr>
            <p:ph sz="quarter" idx="4"/>
          </p:nvPr>
        </p:nvSpPr>
        <p:spPr>
          <a:xfrm>
            <a:off x="4499992" y="1412776"/>
            <a:ext cx="4041775" cy="3951288"/>
          </a:xfrm>
        </p:spPr>
        <p:txBody>
          <a:bodyPr>
            <a:normAutofit fontScale="92500" lnSpcReduction="10000"/>
          </a:bodyPr>
          <a:lstStyle/>
          <a:p>
            <a:r>
              <a:rPr lang="en-GB" dirty="0" smtClean="0"/>
              <a:t>estate owned high altitude heather hill</a:t>
            </a:r>
          </a:p>
          <a:p>
            <a:r>
              <a:rPr lang="en-GB" dirty="0" smtClean="0"/>
              <a:t>Limited enclosed/improved grassland in valley floor</a:t>
            </a:r>
          </a:p>
          <a:p>
            <a:r>
              <a:rPr lang="en-GB" dirty="0" smtClean="0"/>
              <a:t>Estate ownership and management specifically for grouse and other game significantly influences grazing regimes e.g. </a:t>
            </a:r>
            <a:r>
              <a:rPr lang="en-GB" dirty="0" err="1" smtClean="0"/>
              <a:t>Herdwick</a:t>
            </a:r>
            <a:r>
              <a:rPr lang="en-GB" dirty="0" smtClean="0"/>
              <a:t> </a:t>
            </a:r>
            <a:r>
              <a:rPr lang="en-GB" dirty="0" err="1" smtClean="0"/>
              <a:t>wether</a:t>
            </a:r>
            <a:r>
              <a:rPr lang="en-GB" dirty="0" smtClean="0"/>
              <a:t> tick mops, no cattle</a:t>
            </a:r>
          </a:p>
          <a:p>
            <a:r>
              <a:rPr lang="en-GB" dirty="0" smtClean="0"/>
              <a:t>Significant HNVF</a:t>
            </a:r>
          </a:p>
          <a:p>
            <a:endParaRPr lang="en-GB" dirty="0" smtClean="0"/>
          </a:p>
          <a:p>
            <a:endParaRPr lang="en-GB" dirty="0" smtClean="0"/>
          </a:p>
          <a:p>
            <a:endParaRPr lang="en-GB" dirty="0"/>
          </a:p>
        </p:txBody>
      </p:sp>
      <p:sp>
        <p:nvSpPr>
          <p:cNvPr id="2" name="Title 1"/>
          <p:cNvSpPr>
            <a:spLocks noGrp="1"/>
          </p:cNvSpPr>
          <p:nvPr>
            <p:ph type="title"/>
          </p:nvPr>
        </p:nvSpPr>
        <p:spPr>
          <a:xfrm>
            <a:off x="539552" y="0"/>
            <a:ext cx="8229600" cy="1143000"/>
          </a:xfrm>
        </p:spPr>
        <p:txBody>
          <a:bodyPr>
            <a:normAutofit/>
          </a:bodyPr>
          <a:lstStyle/>
          <a:p>
            <a:r>
              <a:rPr lang="en-GB" sz="4000" dirty="0" smtClean="0"/>
              <a:t>Angus study area </a:t>
            </a:r>
            <a:endParaRPr lang="en-GB" sz="4000" dirty="0"/>
          </a:p>
        </p:txBody>
      </p:sp>
      <p:sp>
        <p:nvSpPr>
          <p:cNvPr id="5" name="Text Placeholder 4"/>
          <p:cNvSpPr>
            <a:spLocks noGrp="1"/>
          </p:cNvSpPr>
          <p:nvPr>
            <p:ph type="body" idx="1"/>
          </p:nvPr>
        </p:nvSpPr>
        <p:spPr>
          <a:xfrm>
            <a:off x="611560" y="908720"/>
            <a:ext cx="4040188" cy="639762"/>
          </a:xfrm>
        </p:spPr>
        <p:txBody>
          <a:bodyPr/>
          <a:lstStyle/>
          <a:p>
            <a:r>
              <a:rPr lang="en-GB" dirty="0" smtClean="0"/>
              <a:t>Original study area	</a:t>
            </a:r>
            <a:endParaRPr lang="en-GB" dirty="0"/>
          </a:p>
        </p:txBody>
      </p:sp>
      <p:sp>
        <p:nvSpPr>
          <p:cNvPr id="6" name="Text Placeholder 5"/>
          <p:cNvSpPr>
            <a:spLocks noGrp="1"/>
          </p:cNvSpPr>
          <p:nvPr>
            <p:ph type="body" sz="quarter" idx="3"/>
          </p:nvPr>
        </p:nvSpPr>
        <p:spPr>
          <a:xfrm>
            <a:off x="4644008" y="908720"/>
            <a:ext cx="4041775" cy="639762"/>
          </a:xfrm>
        </p:spPr>
        <p:txBody>
          <a:bodyPr/>
          <a:lstStyle/>
          <a:p>
            <a:r>
              <a:rPr lang="en-GB" dirty="0" smtClean="0"/>
              <a:t>Glen </a:t>
            </a:r>
            <a:r>
              <a:rPr lang="en-GB" dirty="0" err="1" smtClean="0"/>
              <a:t>Esk</a:t>
            </a:r>
            <a:r>
              <a:rPr lang="en-GB" dirty="0" smtClean="0"/>
              <a:t> extension – </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gure 3 - Argyll Case Study Area 140611"/>
          <p:cNvPicPr>
            <a:picLocks noGrp="1" noChangeAspect="1" noChangeArrowheads="1"/>
          </p:cNvPicPr>
          <p:nvPr>
            <p:ph idx="1"/>
          </p:nvPr>
        </p:nvPicPr>
        <p:blipFill>
          <a:blip r:embed="rId3" cstate="email"/>
          <a:srcRect l="-4109"/>
          <a:stretch>
            <a:fillRect/>
          </a:stretch>
        </p:blipFill>
        <p:spPr bwMode="auto">
          <a:xfrm>
            <a:off x="3419872" y="1412776"/>
            <a:ext cx="5472608" cy="4600382"/>
          </a:xfrm>
          <a:prstGeom prst="rect">
            <a:avLst/>
          </a:prstGeom>
          <a:noFill/>
          <a:ln w="9525">
            <a:noFill/>
            <a:miter lim="800000"/>
            <a:headEnd/>
            <a:tailEnd/>
          </a:ln>
        </p:spPr>
      </p:pic>
      <p:sp>
        <p:nvSpPr>
          <p:cNvPr id="4" name="Title 3"/>
          <p:cNvSpPr>
            <a:spLocks noGrp="1"/>
          </p:cNvSpPr>
          <p:nvPr>
            <p:ph type="title"/>
          </p:nvPr>
        </p:nvSpPr>
        <p:spPr/>
        <p:txBody>
          <a:bodyPr>
            <a:normAutofit fontScale="90000"/>
          </a:bodyPr>
          <a:lstStyle/>
          <a:p>
            <a:r>
              <a:rPr lang="en-GB" sz="3200" dirty="0" smtClean="0"/>
              <a:t>Mid-Argyll study area</a:t>
            </a:r>
            <a:br>
              <a:rPr lang="en-GB" sz="3200" dirty="0" smtClean="0"/>
            </a:br>
            <a:r>
              <a:rPr lang="en-GB" sz="1400" dirty="0" smtClean="0"/>
              <a:t>(between Oban and </a:t>
            </a:r>
            <a:r>
              <a:rPr lang="en-GB" sz="1400" dirty="0" err="1" smtClean="0"/>
              <a:t>Lochgilphead</a:t>
            </a:r>
            <a:r>
              <a:rPr lang="en-GB" sz="1400" dirty="0" smtClean="0"/>
              <a:t>)</a:t>
            </a:r>
            <a:endParaRPr lang="en-GB" sz="1400" dirty="0"/>
          </a:p>
        </p:txBody>
      </p:sp>
      <p:sp>
        <p:nvSpPr>
          <p:cNvPr id="6" name="Text Placeholder 5"/>
          <p:cNvSpPr>
            <a:spLocks noGrp="1"/>
          </p:cNvSpPr>
          <p:nvPr>
            <p:ph type="body" sz="half" idx="2"/>
          </p:nvPr>
        </p:nvSpPr>
        <p:spPr>
          <a:xfrm>
            <a:off x="539552" y="1484784"/>
            <a:ext cx="3008313" cy="4691063"/>
          </a:xfrm>
        </p:spPr>
        <p:txBody>
          <a:bodyPr>
            <a:normAutofit lnSpcReduction="10000"/>
          </a:bodyPr>
          <a:lstStyle/>
          <a:p>
            <a:endParaRPr lang="en-GB" dirty="0" smtClean="0"/>
          </a:p>
          <a:p>
            <a:r>
              <a:rPr lang="en-GB" dirty="0" smtClean="0"/>
              <a:t>traditionally dairy and </a:t>
            </a:r>
            <a:r>
              <a:rPr lang="en-GB" dirty="0" err="1" smtClean="0"/>
              <a:t>crofting</a:t>
            </a:r>
            <a:r>
              <a:rPr lang="en-GB" dirty="0" smtClean="0"/>
              <a:t> along coastal strip (both now ceased)</a:t>
            </a:r>
          </a:p>
          <a:p>
            <a:endParaRPr lang="en-GB" dirty="0" smtClean="0"/>
          </a:p>
          <a:p>
            <a:r>
              <a:rPr lang="en-GB" dirty="0" smtClean="0"/>
              <a:t>previously </a:t>
            </a:r>
            <a:r>
              <a:rPr lang="en-GB" dirty="0" err="1" smtClean="0"/>
              <a:t>crofted</a:t>
            </a:r>
            <a:r>
              <a:rPr lang="en-GB" dirty="0" smtClean="0"/>
              <a:t> areas with remnants of many small fields = 3 HNVF characteristics</a:t>
            </a:r>
          </a:p>
          <a:p>
            <a:endParaRPr lang="en-GB" dirty="0" smtClean="0"/>
          </a:p>
          <a:p>
            <a:r>
              <a:rPr lang="en-GB" dirty="0" smtClean="0"/>
              <a:t>low intensity land use and management, v. wet</a:t>
            </a:r>
          </a:p>
          <a:p>
            <a:endParaRPr lang="en-GB" dirty="0" smtClean="0"/>
          </a:p>
          <a:p>
            <a:r>
              <a:rPr lang="en-GB" dirty="0" smtClean="0"/>
              <a:t>trend of amalgamation, increasing farm size</a:t>
            </a:r>
          </a:p>
          <a:p>
            <a:endParaRPr lang="en-GB" dirty="0" smtClean="0"/>
          </a:p>
          <a:p>
            <a:r>
              <a:rPr lang="en-GB" dirty="0" smtClean="0"/>
              <a:t>larger hill farms now sandwiched between extensive tracts of mainly coniferous forestry (35% of land cover in Mid-Argyll)</a:t>
            </a:r>
          </a:p>
          <a:p>
            <a:endParaRPr lang="en-GB" dirty="0" smtClean="0"/>
          </a:p>
          <a:p>
            <a:r>
              <a:rPr lang="en-GB" dirty="0" smtClean="0"/>
              <a:t>pockets </a:t>
            </a:r>
            <a:r>
              <a:rPr lang="en-GB" dirty="0" smtClean="0"/>
              <a:t>native Atlantic </a:t>
            </a:r>
            <a:r>
              <a:rPr lang="en-GB" dirty="0" err="1" smtClean="0"/>
              <a:t>oakwood</a:t>
            </a:r>
            <a:r>
              <a:rPr lang="en-GB" dirty="0" smtClean="0"/>
              <a:t>, wetland   </a:t>
            </a:r>
          </a:p>
          <a:p>
            <a:endParaRPr lang="en-GB" dirty="0" smtClean="0"/>
          </a:p>
          <a:p>
            <a:endParaRPr lang="en-GB" dirty="0" smtClean="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Key points from Mid-Argyll</a:t>
            </a:r>
            <a:endParaRPr lang="en-GB" sz="4000" dirty="0"/>
          </a:p>
        </p:txBody>
      </p:sp>
      <p:sp>
        <p:nvSpPr>
          <p:cNvPr id="3" name="Content Placeholder 2"/>
          <p:cNvSpPr>
            <a:spLocks noGrp="1"/>
          </p:cNvSpPr>
          <p:nvPr>
            <p:ph idx="1"/>
          </p:nvPr>
        </p:nvSpPr>
        <p:spPr/>
        <p:txBody>
          <a:bodyPr>
            <a:normAutofit fontScale="92500" lnSpcReduction="20000"/>
          </a:bodyPr>
          <a:lstStyle/>
          <a:p>
            <a:r>
              <a:rPr lang="en-GB" dirty="0" smtClean="0"/>
              <a:t>Field size misleading indicator (skewed by common grazing and hill parks)</a:t>
            </a:r>
          </a:p>
          <a:p>
            <a:endParaRPr lang="en-GB" dirty="0" smtClean="0"/>
          </a:p>
          <a:p>
            <a:r>
              <a:rPr lang="en-GB" dirty="0" smtClean="0"/>
              <a:t>Artificial fertiliser use low, concentrated on mown </a:t>
            </a:r>
            <a:r>
              <a:rPr lang="en-GB" dirty="0" err="1" smtClean="0"/>
              <a:t>inbye</a:t>
            </a:r>
            <a:r>
              <a:rPr lang="en-GB" dirty="0" smtClean="0"/>
              <a:t>, lack of winter housing limits organic N</a:t>
            </a:r>
          </a:p>
          <a:p>
            <a:endParaRPr lang="en-GB" dirty="0" smtClean="0"/>
          </a:p>
          <a:p>
            <a:r>
              <a:rPr lang="en-GB" dirty="0" smtClean="0"/>
              <a:t>most </a:t>
            </a:r>
            <a:r>
              <a:rPr lang="en-GB" dirty="0" err="1" smtClean="0"/>
              <a:t>inbye</a:t>
            </a:r>
            <a:r>
              <a:rPr lang="en-GB" dirty="0" smtClean="0"/>
              <a:t> on free draining gravels, hence never </a:t>
            </a:r>
            <a:r>
              <a:rPr lang="en-GB" dirty="0" smtClean="0"/>
              <a:t>drained (past drainage therefore poor indicator)</a:t>
            </a:r>
            <a:endParaRPr lang="en-GB" dirty="0" smtClean="0"/>
          </a:p>
          <a:p>
            <a:endParaRPr lang="en-GB" dirty="0" smtClean="0"/>
          </a:p>
          <a:p>
            <a:r>
              <a:rPr lang="en-GB" dirty="0" smtClean="0"/>
              <a:t>Shift from hay to silage</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Roxburgh study area </a:t>
            </a:r>
            <a:br>
              <a:rPr lang="en-GB" sz="3600" dirty="0" smtClean="0"/>
            </a:br>
            <a:r>
              <a:rPr lang="en-GB" sz="2000" dirty="0" smtClean="0"/>
              <a:t>(northern Cheviot foothills)</a:t>
            </a:r>
            <a:endParaRPr lang="en-GB" sz="2000" dirty="0"/>
          </a:p>
        </p:txBody>
      </p:sp>
      <p:sp>
        <p:nvSpPr>
          <p:cNvPr id="3" name="Content Placeholder 2"/>
          <p:cNvSpPr>
            <a:spLocks noGrp="1"/>
          </p:cNvSpPr>
          <p:nvPr>
            <p:ph idx="1"/>
          </p:nvPr>
        </p:nvSpPr>
        <p:spPr>
          <a:xfrm>
            <a:off x="0" y="2204864"/>
            <a:ext cx="8229600" cy="4525963"/>
          </a:xfrm>
        </p:spPr>
        <p:txBody>
          <a:bodyPr>
            <a:normAutofit fontScale="47500" lnSpcReduction="20000"/>
          </a:bodyPr>
          <a:lstStyle/>
          <a:p>
            <a:endParaRPr lang="en-GB" dirty="0" smtClean="0">
              <a:solidFill>
                <a:schemeClr val="bg1"/>
              </a:solidFill>
            </a:endParaRPr>
          </a:p>
          <a:p>
            <a:endParaRPr lang="en-GB" dirty="0" smtClean="0">
              <a:solidFill>
                <a:schemeClr val="bg1"/>
              </a:solidFill>
            </a:endParaRPr>
          </a:p>
          <a:p>
            <a:r>
              <a:rPr lang="en-GB" sz="3400" dirty="0" smtClean="0">
                <a:solidFill>
                  <a:schemeClr val="bg1"/>
                </a:solidFill>
              </a:rPr>
              <a:t>Mixed farming – intensively farmed alluvial flood plains (arable, grass), sheep/</a:t>
            </a:r>
            <a:r>
              <a:rPr lang="en-GB" sz="3400" dirty="0" err="1" smtClean="0">
                <a:solidFill>
                  <a:schemeClr val="bg1"/>
                </a:solidFill>
              </a:rPr>
              <a:t>sucklers</a:t>
            </a:r>
            <a:r>
              <a:rPr lang="en-GB" sz="3400" dirty="0" smtClean="0">
                <a:solidFill>
                  <a:schemeClr val="bg1"/>
                </a:solidFill>
              </a:rPr>
              <a:t> on hill above</a:t>
            </a:r>
          </a:p>
          <a:p>
            <a:endParaRPr lang="en-GB" dirty="0" smtClean="0">
              <a:solidFill>
                <a:schemeClr val="bg1"/>
              </a:solidFill>
            </a:endParaRPr>
          </a:p>
          <a:p>
            <a:r>
              <a:rPr lang="en-GB" sz="3800" dirty="0" smtClean="0">
                <a:solidFill>
                  <a:schemeClr val="bg1"/>
                </a:solidFill>
              </a:rPr>
              <a:t>Margin between HNVF Type 1 hill and intensive arable towards Kelso</a:t>
            </a:r>
          </a:p>
          <a:p>
            <a:endParaRPr lang="en-GB" sz="3800" dirty="0" smtClean="0">
              <a:solidFill>
                <a:schemeClr val="bg1"/>
              </a:solidFill>
            </a:endParaRPr>
          </a:p>
          <a:p>
            <a:r>
              <a:rPr lang="en-GB" sz="3300" dirty="0" smtClean="0">
                <a:solidFill>
                  <a:srgbClr val="FFFF00"/>
                </a:solidFill>
              </a:rPr>
              <a:t>Farming characteristics vary greatly between farms and in short distance</a:t>
            </a:r>
            <a:endParaRPr lang="en-GB" sz="3800"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Area of flux between arable and grassland</a:t>
            </a:r>
          </a:p>
          <a:p>
            <a:endParaRPr lang="en-GB" dirty="0" smtClean="0">
              <a:solidFill>
                <a:srgbClr val="FFFF00"/>
              </a:solidFill>
            </a:endParaRPr>
          </a:p>
          <a:p>
            <a:endParaRPr lang="en-GB" sz="2400" dirty="0" smtClean="0">
              <a:solidFill>
                <a:schemeClr val="bg1"/>
              </a:solidFill>
            </a:endParaRPr>
          </a:p>
          <a:p>
            <a:endParaRPr lang="en-GB" sz="2400" dirty="0" smtClean="0">
              <a:solidFill>
                <a:schemeClr val="bg1"/>
              </a:solidFill>
            </a:endParaRPr>
          </a:p>
          <a:p>
            <a:endParaRPr lang="en-GB" sz="2400" dirty="0" smtClean="0">
              <a:solidFill>
                <a:schemeClr val="bg1"/>
              </a:solidFill>
            </a:endParaRPr>
          </a:p>
          <a:p>
            <a:endParaRPr lang="en-GB" sz="2400" dirty="0" smtClean="0">
              <a:solidFill>
                <a:schemeClr val="bg1"/>
              </a:solidFill>
            </a:endParaRPr>
          </a:p>
          <a:p>
            <a:r>
              <a:rPr lang="en-GB" sz="2600" dirty="0" smtClean="0">
                <a:solidFill>
                  <a:schemeClr val="bg1"/>
                </a:solidFill>
              </a:rPr>
              <a:t>Type 2 HNVF (wetland, rush pastures, species rich grass) on steep slopes and wet valley floors</a:t>
            </a:r>
            <a:endParaRPr lang="en-GB" dirty="0"/>
          </a:p>
        </p:txBody>
      </p:sp>
      <p:pic>
        <p:nvPicPr>
          <p:cNvPr id="4" name="Picture 2" descr="Figure 7 - Roxburgh Case Study Area 190411"/>
          <p:cNvPicPr>
            <a:picLocks noChangeAspect="1" noChangeArrowheads="1"/>
          </p:cNvPicPr>
          <p:nvPr/>
        </p:nvPicPr>
        <p:blipFill>
          <a:blip r:embed="rId4" cstate="email"/>
          <a:srcRect/>
          <a:stretch>
            <a:fillRect/>
          </a:stretch>
        </p:blipFill>
        <p:spPr bwMode="auto">
          <a:xfrm>
            <a:off x="7236296" y="548680"/>
            <a:ext cx="971600" cy="6206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2590</Words>
  <Application>Microsoft Office PowerPoint</Application>
  <PresentationFormat>On-screen Show (4:3)</PresentationFormat>
  <Paragraphs>353</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HNVF Farming in Scotland –  farm characteristics and practices</vt:lpstr>
      <vt:lpstr>Research objectives</vt:lpstr>
      <vt:lpstr>Methodology</vt:lpstr>
      <vt:lpstr>Selection of case study areas</vt:lpstr>
      <vt:lpstr>Angus study area</vt:lpstr>
      <vt:lpstr>Angus study area </vt:lpstr>
      <vt:lpstr>Mid-Argyll study area (between Oban and Lochgilphead)</vt:lpstr>
      <vt:lpstr>Key points from Mid-Argyll</vt:lpstr>
      <vt:lpstr>Roxburgh study area  (northern Cheviot foothills)</vt:lpstr>
      <vt:lpstr>Stewartry study area  </vt:lpstr>
      <vt:lpstr>Strathdon study area</vt:lpstr>
      <vt:lpstr>Sutherland study area</vt:lpstr>
      <vt:lpstr>Trends in land use and farming systems with significant implications for HNVF</vt:lpstr>
      <vt:lpstr>Slide 14</vt:lpstr>
      <vt:lpstr>Implications of change from traditional to continental breeds</vt:lpstr>
      <vt:lpstr>Examples of variables considered in data analysis</vt:lpstr>
      <vt:lpstr>Stocking Rate</vt:lpstr>
      <vt:lpstr>Use of Inorganic Nitrogen</vt:lpstr>
      <vt:lpstr>Average field size/boundary length</vt:lpstr>
      <vt:lpstr>Habitat Diversity</vt:lpstr>
      <vt:lpstr>HNVF indicators</vt:lpstr>
      <vt:lpstr>General Farm Characteristics</vt:lpstr>
      <vt:lpstr>Key characteristics of HNVF</vt:lpstr>
      <vt:lpstr>Survey 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HNVF Farming in Scotland –  farm characteristics and practices</dc:title>
  <dc:creator>Vyv Wood-Gee</dc:creator>
  <cp:lastModifiedBy>Vyv Wood-Gee</cp:lastModifiedBy>
  <cp:revision>70</cp:revision>
  <dcterms:created xsi:type="dcterms:W3CDTF">2012-05-31T12:42:49Z</dcterms:created>
  <dcterms:modified xsi:type="dcterms:W3CDTF">2012-06-13T16:30:28Z</dcterms:modified>
</cp:coreProperties>
</file>