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8" r:id="rId4"/>
    <p:sldMasterId id="2147483711" r:id="rId5"/>
  </p:sldMasterIdLst>
  <p:notesMasterIdLst>
    <p:notesMasterId r:id="rId30"/>
  </p:notesMasterIdLst>
  <p:handoutMasterIdLst>
    <p:handoutMasterId r:id="rId31"/>
  </p:handoutMasterIdLst>
  <p:sldIdLst>
    <p:sldId id="256" r:id="rId6"/>
    <p:sldId id="291" r:id="rId7"/>
    <p:sldId id="287" r:id="rId8"/>
    <p:sldId id="268" r:id="rId9"/>
    <p:sldId id="295" r:id="rId10"/>
    <p:sldId id="258" r:id="rId11"/>
    <p:sldId id="286" r:id="rId12"/>
    <p:sldId id="292" r:id="rId13"/>
    <p:sldId id="296" r:id="rId14"/>
    <p:sldId id="288" r:id="rId15"/>
    <p:sldId id="282" r:id="rId16"/>
    <p:sldId id="283" r:id="rId17"/>
    <p:sldId id="284" r:id="rId18"/>
    <p:sldId id="300" r:id="rId19"/>
    <p:sldId id="299" r:id="rId20"/>
    <p:sldId id="297" r:id="rId21"/>
    <p:sldId id="278" r:id="rId22"/>
    <p:sldId id="275" r:id="rId23"/>
    <p:sldId id="301" r:id="rId24"/>
    <p:sldId id="276" r:id="rId25"/>
    <p:sldId id="272" r:id="rId26"/>
    <p:sldId id="274" r:id="rId27"/>
    <p:sldId id="277" r:id="rId28"/>
    <p:sldId id="290" r:id="rId29"/>
  </p:sldIdLst>
  <p:sldSz cx="9144000" cy="6858000" type="screen4x3"/>
  <p:notesSz cx="6797675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DDDDDD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5" autoAdjust="0"/>
    <p:restoredTop sz="94658" autoAdjust="0"/>
  </p:normalViewPr>
  <p:slideViewPr>
    <p:cSldViewPr>
      <p:cViewPr varScale="1">
        <p:scale>
          <a:sx n="74" d="100"/>
          <a:sy n="74" d="100"/>
        </p:scale>
        <p:origin x="-858" y="-102"/>
      </p:cViewPr>
      <p:guideLst>
        <p:guide orient="horz" pos="346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40B7D3-2356-4D1E-8121-0CE28C292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44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69BCD-2A94-46D6-8D63-FD2972E3D5D8}" type="datetimeFigureOut">
              <a:rPr lang="en-GB" smtClean="0"/>
              <a:pPr/>
              <a:t>14/06/2012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6EDE6-1DC3-4550-93FA-6EB7056F76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793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7A83AF4-89BB-4521-80DA-6E4C4D249F87}" type="slidenum">
              <a:rPr lang="en-GB" sz="1200">
                <a:solidFill>
                  <a:prstClr val="black"/>
                </a:solidFill>
              </a:rPr>
              <a:pPr eaLnBrk="1" hangingPunct="1"/>
              <a:t>10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EE31-DF36-4814-B998-633EF583EF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FEB76-D724-403F-B7D0-6A3381C60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CB70C-A19E-4FF2-913E-9C4D573385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44B4-A98D-4262-9E4E-57CE96F7269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494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41048-5F38-44B9-86ED-D9AE498704E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459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D56D-D536-4D52-8F7E-C6667BF0B9D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193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F6559-AADC-4141-B5F1-1C707DE082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70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E178-0E4A-4183-B091-97F20723A4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535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577F3-7EA5-42FF-BF98-AD6834A4748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610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B626-3C14-42C9-BFE8-4E2E52F4BD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71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42CE-C6EF-441F-81AB-D78ECC37EA6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36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4BE6-48E6-4EEB-9C39-D8B60869C2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21BA-C0CF-4466-8B6F-8D93B21D39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36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2F583-C57B-48AF-BC93-8BDCA10F86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955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C11B-EAC6-4142-AA57-E34F56DE3D7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53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20939-2390-437C-A8BC-7E814B8B786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234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44B4-A98D-4262-9E4E-57CE96F7269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494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40B40-E57A-4352-B21D-335C1EE71D4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663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48CA-2125-4CAD-A8C3-A42180D038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292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047C7-6290-4B2B-B152-FBCD79FFB7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747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18825-6163-4119-B58C-072194A8A1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427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65C35-6F3D-47EF-B126-0E8117DA03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81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4DED-D246-4FE3-9388-323E24BBB6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0CBD-98C8-4299-B121-2F29AA4103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473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2FB91-DCB4-4631-9A66-03CCE4C768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94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11F2-9BCA-4E7E-ABFB-CE3BFBFA62C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044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4128-28E6-465F-8FF7-230D9E35DC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296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656BF-0BCF-4075-BDAA-F6563DBDF0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879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73C1-2EEE-4FAE-927C-DACDD0A07CA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447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6E5A-322B-486B-AA87-B4D72B47E8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84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F76DF-1706-4883-80CF-08793A88450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299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823B8-D3CC-46B4-9688-D99ABB849E6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243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CBD70-0288-4E33-B24F-7482701D74C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96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253CE-0954-4C37-80E7-7FAC2C62CF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AFFC7-0309-4CA2-9847-407D60B72E5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532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FDC23-D3BD-4DE9-AEAF-8B202D1C11B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243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DD621-F4FC-48C6-80AA-A1D1BD4FF94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251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740EE-CD7F-403A-8254-96F1E40394C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441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7C02D-DB71-4CE6-9207-C910D7D65F5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457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7CBA2-12A3-4E74-B9B2-050FD8FFC9E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96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39681-8509-4501-BB87-328FE54EFC5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997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B404D-1B1F-4D5C-AC5E-1B9253E1D54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292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124BF8-DF42-4952-A845-6C50C4A8D24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119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9ACCF-C039-4E8A-8830-E972642E637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91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DCA5D-48BC-418F-86D7-C85E45F032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ED3F3-7483-4D6A-95B1-144EE0B5037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433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5E613-1496-484B-BD1F-637F76D6FA8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775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22243-9093-4F29-90A5-BAEF7F1D323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2627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BFC99-E231-4FE6-9EF2-44BC0245242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615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6CE8-00B6-4F67-8743-EFA9C60530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811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D6C2D-98E9-4D67-B486-CDFB31A0040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758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4D2A6-1586-483A-B3B1-BA9B5DE424A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889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89A9D-BC31-43D7-9457-7B19D13980A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765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E112E-D411-4D80-89DE-8E158A88215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579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E9A34-E689-467F-9C1C-1EF4C47F494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63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B2DD9-9958-4B90-9EE0-CAA5124D74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83FE14-799F-4ED2-9619-3125A875AB0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591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1E8195-3A98-43F7-8C3A-D8BC370CE65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2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76BE6-ACF6-4478-A8D1-78023207D9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FB12-36EC-4F23-B0AB-52BB4CACE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55DA-2907-4895-8864-AD6460ABAA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776292-E344-43B0-87EE-B51A9F249F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5" r:id="rId12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DDD93A1-A182-4143-8CEA-7C98BCB99F60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7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>
              <a:defRPr/>
            </a:pPr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64EA840-EEDD-4626-BB3E-88429E942AB8}" type="slidenum">
              <a:rPr lang="en-GB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99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/>
            <a:endParaRPr lang="en-GB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78C89B-0063-4FFD-B8E0-3B7455C7F7E5}" type="slidenum">
              <a:rPr lang="en-GB" smtClean="0">
                <a:solidFill>
                  <a:srgbClr val="000000"/>
                </a:solidFill>
                <a:latin typeface="Times New Roman" charset="0"/>
              </a:rPr>
              <a:pPr/>
              <a:t>‹#›</a:t>
            </a:fld>
            <a:endParaRPr lang="en-GB" smtClean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3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BA022F-E433-4BFD-8EBB-747BA2DF4E4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79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143124"/>
            <a:ext cx="7515746" cy="1501899"/>
          </a:xfrm>
        </p:spPr>
        <p:txBody>
          <a:bodyPr/>
          <a:lstStyle/>
          <a:p>
            <a:pPr eaLnBrk="1" hangingPunct="1"/>
            <a:r>
              <a:rPr lang="en-GB" sz="4000" dirty="0" smtClean="0"/>
              <a:t>Wye Valley:</a:t>
            </a:r>
            <a:br>
              <a:rPr lang="en-GB" sz="4000" dirty="0" smtClean="0"/>
            </a:br>
            <a:r>
              <a:rPr lang="en-GB" sz="4000" dirty="0" smtClean="0"/>
              <a:t>grasslands, grazing and a</a:t>
            </a:r>
            <a:br>
              <a:rPr lang="en-GB" sz="4000" dirty="0" smtClean="0"/>
            </a:br>
            <a:r>
              <a:rPr lang="en-GB" sz="4000" dirty="0" smtClean="0"/>
              <a:t>Local Partnership Project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429125"/>
            <a:ext cx="6785942" cy="1232123"/>
          </a:xfrm>
        </p:spPr>
        <p:txBody>
          <a:bodyPr/>
          <a:lstStyle/>
          <a:p>
            <a:pPr eaLnBrk="1" hangingPunct="1"/>
            <a:r>
              <a:rPr lang="en-GB" dirty="0" smtClean="0"/>
              <a:t>Andrew Blake, Wye Valley AONB</a:t>
            </a:r>
          </a:p>
          <a:p>
            <a:pPr eaLnBrk="1" hangingPunct="1"/>
            <a:r>
              <a:rPr lang="en-GB" dirty="0" smtClean="0"/>
              <a:t>Paul Silcock, Cumulus Consultants</a:t>
            </a:r>
            <a:endParaRPr lang="en-US" dirty="0" smtClean="0"/>
          </a:p>
        </p:txBody>
      </p:sp>
      <p:pic>
        <p:nvPicPr>
          <p:cNvPr id="2052" name="Picture 9" descr="Cumulus colour CMYK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14313"/>
            <a:ext cx="1857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60648"/>
            <a:ext cx="3600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4" y="88519"/>
            <a:ext cx="3517392" cy="14295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7090027 - Copy 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58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encountered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 profitability of livestock enterprises </a:t>
            </a:r>
          </a:p>
          <a:p>
            <a:pPr lvl="0"/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Livestock disease and associated bureaucracy</a:t>
            </a:r>
          </a:p>
          <a:p>
            <a:pPr lvl="0"/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 in livestock numbers and cattle/sheep ratio </a:t>
            </a:r>
          </a:p>
          <a:p>
            <a:pPr>
              <a:buNone/>
            </a:pPr>
            <a:r>
              <a:rPr lang="en-GB" sz="2800" dirty="0" smtClean="0"/>
              <a:t>And in key areas with small sites etc:</a:t>
            </a:r>
          </a:p>
          <a:p>
            <a:pPr lvl="0"/>
            <a:r>
              <a:rPr lang="en-GB" sz="2800" dirty="0" smtClean="0"/>
              <a:t>Lack of grassland management</a:t>
            </a:r>
          </a:p>
          <a:p>
            <a:pPr lvl="1"/>
            <a:r>
              <a:rPr lang="en-GB" sz="2400" dirty="0" smtClean="0"/>
              <a:t>loss of sites in worst cases</a:t>
            </a:r>
          </a:p>
          <a:p>
            <a:pPr lvl="0"/>
            <a:r>
              <a:rPr lang="en-GB" sz="2800" dirty="0" smtClean="0"/>
              <a:t>Changing social patterns</a:t>
            </a:r>
          </a:p>
          <a:p>
            <a:pPr lvl="1"/>
            <a:r>
              <a:rPr lang="en-GB" sz="2400" dirty="0" smtClean="0"/>
              <a:t>landowners without farming/conservation skills, fewer commoners with livestock</a:t>
            </a:r>
          </a:p>
          <a:p>
            <a:pPr lvl="0"/>
            <a:endParaRPr lang="en-GB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encountered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Machinery </a:t>
            </a:r>
            <a:r>
              <a:rPr lang="en-GB" sz="2800" dirty="0" smtClean="0"/>
              <a:t>availability and use</a:t>
            </a:r>
          </a:p>
          <a:p>
            <a:pPr lvl="1"/>
            <a:r>
              <a:rPr lang="en-GB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required, where 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grazing available</a:t>
            </a:r>
          </a:p>
          <a:p>
            <a:pPr lvl="0"/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Infrastructure requirements and cost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Initially funded, now requires replacing, expensive on small sites  </a:t>
            </a:r>
          </a:p>
          <a:p>
            <a:pPr lvl="0"/>
            <a:r>
              <a:rPr lang="en-GB" sz="2800" dirty="0" err="1" smtClean="0"/>
              <a:t>A</a:t>
            </a:r>
            <a:r>
              <a:rPr lang="en-GB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</a:t>
            </a:r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-environment payments </a:t>
            </a:r>
          </a:p>
          <a:p>
            <a:pPr lvl="1"/>
            <a:r>
              <a:rPr lang="en-GB" sz="2400" dirty="0" smtClean="0">
                <a:ea typeface="+mn-ea"/>
                <a:cs typeface="+mn-cs"/>
              </a:rPr>
              <a:t>Small, insufficient payments for small sites; bureaucratic application process</a:t>
            </a:r>
          </a:p>
          <a:p>
            <a:pPr lvl="1"/>
            <a:r>
              <a:rPr lang="en-GB" sz="2400" dirty="0" smtClean="0">
                <a:ea typeface="+mn-ea"/>
                <a:cs typeface="+mn-cs"/>
              </a:rPr>
              <a:t>AE schemes not targeted at small landowners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of landowner interest and awareness</a:t>
            </a:r>
          </a:p>
          <a:p>
            <a:pPr lvl="1"/>
            <a:r>
              <a:rPr lang="en-GB" sz="2400" dirty="0" smtClean="0">
                <a:ea typeface="+mn-ea"/>
                <a:cs typeface="+mn-cs"/>
              </a:rPr>
              <a:t>Some do not mind scrub, or wish to plant trees</a:t>
            </a:r>
            <a:endParaRPr lang="en-GB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13387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ownership vital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Committed individuals and active farmers needed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Collaborative approach and co-ordination required with ‘amateur’ landowners and small sites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Machinery: income required to reinvest</a:t>
            </a:r>
          </a:p>
          <a:p>
            <a:r>
              <a:rPr lang="en-GB" sz="2800" dirty="0" smtClean="0"/>
              <a:t>Funding ‘</a:t>
            </a:r>
            <a:r>
              <a:rPr lang="en-GB" sz="2800" dirty="0" err="1" smtClean="0"/>
              <a:t>mish</a:t>
            </a:r>
            <a:r>
              <a:rPr lang="en-GB" sz="2800" dirty="0" smtClean="0"/>
              <a:t>-mash’ affects </a:t>
            </a:r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continuity</a:t>
            </a:r>
          </a:p>
          <a:p>
            <a:r>
              <a:rPr lang="en-GB" sz="2800" dirty="0" smtClean="0"/>
              <a:t>Sustainable </a:t>
            </a:r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livestock farming requires l</a:t>
            </a:r>
            <a:r>
              <a:rPr lang="en-GB" sz="2800" dirty="0" smtClean="0"/>
              <a:t>ong term commitment </a:t>
            </a:r>
            <a:endParaRPr lang="en-GB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F:\AONB Documents\Photo Library\Livestock and farming\Longhorn cattle on bank - vaugh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81000"/>
            <a:ext cx="9108504" cy="60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35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5"/>
            <a:ext cx="7772400" cy="2187675"/>
          </a:xfrm>
        </p:spPr>
        <p:txBody>
          <a:bodyPr/>
          <a:lstStyle/>
          <a:p>
            <a:r>
              <a:rPr lang="en-GB" dirty="0" smtClean="0">
                <a:sym typeface="Wingdings"/>
              </a:rPr>
              <a:t/>
            </a:r>
            <a:br>
              <a:rPr lang="en-GB" dirty="0" smtClean="0">
                <a:sym typeface="Wingdings"/>
              </a:rPr>
            </a:br>
            <a:r>
              <a:rPr lang="en-GB" dirty="0" smtClean="0">
                <a:sym typeface="Wingdings"/>
              </a:rPr>
              <a:t> </a:t>
            </a:r>
            <a:br>
              <a:rPr lang="en-GB" dirty="0" smtClean="0">
                <a:sym typeface="Wingdings"/>
              </a:rPr>
            </a:br>
            <a:r>
              <a:rPr lang="en-GB" dirty="0" smtClean="0">
                <a:sym typeface="Wingdings"/>
              </a:rPr>
              <a:t/>
            </a:r>
            <a:br>
              <a:rPr lang="en-GB" dirty="0" smtClean="0">
                <a:sym typeface="Wingdings"/>
              </a:rPr>
            </a:br>
            <a:r>
              <a:rPr lang="en-GB" dirty="0" smtClean="0"/>
              <a:t>Local Partnership Project (LPP) approach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LPP need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GB" dirty="0" smtClean="0"/>
              <a:t>Help people to help themselves - collaboratively</a:t>
            </a:r>
          </a:p>
          <a:p>
            <a:r>
              <a:rPr lang="en-GB" dirty="0" smtClean="0"/>
              <a:t>Address specific needs of ‘amateur’ landowners and small sites not presently covered by RDP</a:t>
            </a:r>
          </a:p>
          <a:p>
            <a:r>
              <a:rPr lang="en-GB" dirty="0" smtClean="0"/>
              <a:t>Be ambitious enough to target whole HNV resource – building on previous projects</a:t>
            </a:r>
          </a:p>
          <a:p>
            <a:r>
              <a:rPr lang="en-GB" dirty="0" smtClean="0"/>
              <a:t>Provide long term funding, continuity </a:t>
            </a:r>
          </a:p>
          <a:p>
            <a:r>
              <a:rPr lang="en-GB" dirty="0" smtClean="0"/>
              <a:t>Focus on long term sustainability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LPP – policy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blipFill>
            <a:blip r:embed="rId2" cstate="print">
              <a:lum bright="84000"/>
            </a:blip>
            <a:stretch>
              <a:fillRect/>
            </a:stretch>
          </a:blipFill>
        </p:spPr>
        <p:txBody>
          <a:bodyPr/>
          <a:lstStyle/>
          <a:p>
            <a:r>
              <a:rPr lang="en-GB" sz="2800" dirty="0" smtClean="0"/>
              <a:t>EFNCP proposal to EC for LPPs from 2014</a:t>
            </a:r>
          </a:p>
          <a:p>
            <a:r>
              <a:rPr lang="en-GB" sz="2800" dirty="0" smtClean="0"/>
              <a:t>EAFRD regulation - COM(2011)627/3 – Article 36 makes provision for:</a:t>
            </a:r>
          </a:p>
          <a:p>
            <a:pPr lvl="1"/>
            <a:r>
              <a:rPr lang="en-GB" sz="2400" dirty="0" smtClean="0"/>
              <a:t>“co-operation” involving different entities such as agriculture, food chain, forestry... </a:t>
            </a:r>
            <a:r>
              <a:rPr lang="en-GB" sz="2400" dirty="0" smtClean="0"/>
              <a:t>approaches;</a:t>
            </a:r>
            <a:endParaRPr lang="en-GB" sz="2400" dirty="0" smtClean="0"/>
          </a:p>
          <a:p>
            <a:pPr lvl="1"/>
            <a:r>
              <a:rPr lang="en-GB" sz="2400" dirty="0" smtClean="0"/>
              <a:t>co-operation among small operators in organising joint work processes, sharing facilities and resources;</a:t>
            </a:r>
          </a:p>
          <a:p>
            <a:pPr lvl="1"/>
            <a:r>
              <a:rPr lang="en-GB" sz="2400" dirty="0" smtClean="0"/>
              <a:t>promotion activities in a local context relating to the development of short supply chains and local markets;</a:t>
            </a:r>
          </a:p>
          <a:p>
            <a:pPr lvl="1"/>
            <a:r>
              <a:rPr lang="en-GB" sz="2400" dirty="0" smtClean="0"/>
              <a:t>collective </a:t>
            </a:r>
            <a:r>
              <a:rPr lang="en-GB" sz="2400" dirty="0" smtClean="0"/>
              <a:t>approaches to environmental projects and practices</a:t>
            </a:r>
          </a:p>
          <a:p>
            <a:endParaRPr lang="en-GB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LPP objectives (1)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Conserve and enhance HNV grassland in area (2,000+ ha)</a:t>
            </a:r>
          </a:p>
          <a:p>
            <a:pPr lvl="1"/>
            <a:r>
              <a:rPr lang="en-GB" sz="2000" dirty="0" smtClean="0"/>
              <a:t>Advice on grasslands and grassland management</a:t>
            </a:r>
          </a:p>
          <a:p>
            <a:pPr lvl="1"/>
            <a:r>
              <a:rPr lang="en-GB" sz="2000" dirty="0" smtClean="0"/>
              <a:t>Capital work payments for land management or re-introduction of livestock, alongside AES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sz="2800" dirty="0" smtClean="0"/>
              <a:t>Support and promote extensive farming systems</a:t>
            </a:r>
          </a:p>
          <a:p>
            <a:pPr lvl="1"/>
            <a:r>
              <a:rPr lang="en-GB" sz="2000" dirty="0" smtClean="0"/>
              <a:t>Support for existing farmers going into traditional breeds and new graziers/entrepreneurs</a:t>
            </a:r>
          </a:p>
          <a:p>
            <a:pPr lvl="1"/>
            <a:r>
              <a:rPr lang="en-GB" sz="2000" dirty="0" smtClean="0"/>
              <a:t>Support for group or individual marketing initiatives </a:t>
            </a:r>
          </a:p>
          <a:p>
            <a:pPr lvl="1"/>
            <a:r>
              <a:rPr lang="en-GB" sz="2000" dirty="0" smtClean="0"/>
              <a:t>Advice on AES, RDP and other grant applications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F:\AONB Documents\Photo Library\Livestock and farming\co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40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WYE_VALLEY_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80038" cy="760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5436096" y="1772816"/>
            <a:ext cx="3528392" cy="58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326 km</a:t>
            </a:r>
            <a:r>
              <a:rPr lang="en-GB" sz="2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92km River Wye </a:t>
            </a:r>
          </a:p>
          <a:p>
            <a:pPr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65% farmland</a:t>
            </a:r>
          </a:p>
          <a:p>
            <a:pPr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7 - 14% HNV</a:t>
            </a:r>
          </a:p>
          <a:p>
            <a:pPr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27% woodland</a:t>
            </a:r>
          </a:p>
          <a:p>
            <a:pPr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 SACs</a:t>
            </a:r>
          </a:p>
          <a:p>
            <a:pPr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 NNRs</a:t>
            </a:r>
          </a:p>
          <a:p>
            <a:pPr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45 SSSIs</a:t>
            </a:r>
          </a:p>
          <a:p>
            <a:pPr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123 SAMs</a:t>
            </a:r>
          </a:p>
          <a:p>
            <a:pPr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204 local wildlife sites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endParaRPr lang="en-GB" sz="2800" dirty="0" smtClean="0">
              <a:solidFill>
                <a:srgbClr val="000000"/>
              </a:solidFill>
              <a:latin typeface="Times New Roman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GB" sz="2800" dirty="0" smtClean="0">
              <a:solidFill>
                <a:srgbClr val="000000"/>
              </a:solidFill>
              <a:latin typeface="Times New Roman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GB" sz="2800" baseline="30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76804" name="Picture 4" descr="Small AONB logo 300dp outlines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92725" y="0"/>
            <a:ext cx="3851275" cy="15636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61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LPP objectives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sz="2800" dirty="0" smtClean="0"/>
              <a:t>Engage local communities and improve contribution of grassland sites to local economy </a:t>
            </a:r>
          </a:p>
          <a:p>
            <a:r>
              <a:rPr lang="en-GB" sz="2400" dirty="0" smtClean="0"/>
              <a:t>Support for local grassland groups and volunteers</a:t>
            </a:r>
          </a:p>
          <a:p>
            <a:r>
              <a:rPr lang="en-GB" sz="2400" dirty="0" smtClean="0"/>
              <a:t>Education and training (rural skills, farm business, conservation)</a:t>
            </a:r>
          </a:p>
          <a:p>
            <a:r>
              <a:rPr lang="en-GB" sz="2400" dirty="0" smtClean="0"/>
              <a:t>Outreach to children and young people</a:t>
            </a:r>
          </a:p>
          <a:p>
            <a:r>
              <a:rPr lang="en-GB" sz="2400" dirty="0" smtClean="0"/>
              <a:t>Directory of graziers, contractors, local businesses, grassland groups, specialists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LPP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lvl="0"/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HNV grassland </a:t>
            </a:r>
            <a:r>
              <a:rPr lang="en-GB" sz="2800" dirty="0" smtClean="0"/>
              <a:t>in area u</a:t>
            </a:r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nder positive management </a:t>
            </a:r>
          </a:p>
          <a:p>
            <a:pPr lvl="0"/>
            <a:r>
              <a:rPr lang="en-GB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farmers grazing and cutting H</a:t>
            </a:r>
            <a:r>
              <a:rPr lang="en-GB" sz="2800" dirty="0" smtClean="0"/>
              <a:t>NV grasslands, profitably</a:t>
            </a:r>
          </a:p>
          <a:p>
            <a:pPr lvl="0"/>
            <a:r>
              <a:rPr lang="en-GB" sz="2800" dirty="0" smtClean="0"/>
              <a:t>More non-farming businesses and local people involved with HNV grasslands</a:t>
            </a:r>
          </a:p>
          <a:p>
            <a:r>
              <a:rPr lang="en-GB" sz="2800" dirty="0" smtClean="0"/>
              <a:t>More grassland groups, improved awareness </a:t>
            </a:r>
          </a:p>
          <a:p>
            <a:pPr lvl="0"/>
            <a:r>
              <a:rPr lang="en-GB" sz="2800" dirty="0" smtClean="0"/>
              <a:t>More resilient grassland sites and more sustainable management systems </a:t>
            </a:r>
          </a:p>
          <a:p>
            <a:pPr lvl="0"/>
            <a:endParaRPr lang="en-GB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LPP 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Area: ideally semi-natural grassland across the AONB (2000ha+) </a:t>
            </a:r>
          </a:p>
          <a:p>
            <a:pPr lvl="1"/>
            <a:r>
              <a:rPr lang="en-GB" dirty="0" smtClean="0"/>
              <a:t>different issues/needs across area suggest different services – North &amp; South target areas?</a:t>
            </a:r>
          </a:p>
          <a:p>
            <a:r>
              <a:rPr lang="en-GB" dirty="0" smtClean="0"/>
              <a:t>Timescale: long term, but initial 7 year term linked to RDP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LPP finance and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Indicative budget of £1m for initial 7 year term</a:t>
            </a:r>
          </a:p>
          <a:p>
            <a:r>
              <a:rPr lang="en-GB" dirty="0" smtClean="0"/>
              <a:t>RDP funding from England and Wales plus other external funding</a:t>
            </a:r>
          </a:p>
          <a:p>
            <a:r>
              <a:rPr lang="en-GB" dirty="0" smtClean="0"/>
              <a:t>Working alongside existing schemes and initiatives 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4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G:\Photo Library\Monmouthshire\Monmouthshire meadows\Orch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62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iew to redbr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4500"/>
            <a:ext cx="9144000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7132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Grasslands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Old meadows, orchards and pasture </a:t>
            </a:r>
          </a:p>
          <a:p>
            <a:r>
              <a:rPr lang="en-GB" dirty="0" smtClean="0"/>
              <a:t>Mostly NVC </a:t>
            </a:r>
            <a:r>
              <a:rPr lang="en-GB" dirty="0"/>
              <a:t>MG5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+ </a:t>
            </a:r>
            <a:r>
              <a:rPr lang="en-GB" dirty="0"/>
              <a:t>limestone grassland &amp; </a:t>
            </a:r>
            <a:r>
              <a:rPr lang="en-GB" dirty="0" smtClean="0"/>
              <a:t>heathland</a:t>
            </a:r>
          </a:p>
          <a:p>
            <a:r>
              <a:rPr lang="en-GB" dirty="0" smtClean="0"/>
              <a:t>Small fields bounded by drystone walls, thick hedges &amp;/or woodland</a:t>
            </a:r>
          </a:p>
          <a:p>
            <a:r>
              <a:rPr lang="en-GB" dirty="0" smtClean="0"/>
              <a:t>Often ‘amateur’ landowners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F:\AONB Documents\Photo Library\Gloucestershire\Hewelsfield(He)\Common\GFP104.376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6" y="257175"/>
            <a:ext cx="9138994" cy="634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50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projects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00600"/>
          </a:xfrm>
        </p:spPr>
        <p:txBody>
          <a:bodyPr/>
          <a:lstStyle/>
          <a:p>
            <a:r>
              <a:rPr lang="en-GB" dirty="0" smtClean="0"/>
              <a:t>Woolhope Dome Project (2001-2009)</a:t>
            </a:r>
          </a:p>
          <a:p>
            <a:pPr lvl="1"/>
            <a:r>
              <a:rPr lang="en-GB" dirty="0" smtClean="0"/>
              <a:t>Parish scale biodiversity enhancement project</a:t>
            </a:r>
          </a:p>
          <a:p>
            <a:r>
              <a:rPr lang="en-GB" dirty="0"/>
              <a:t>Wye Valley Graziers (2002-2007)</a:t>
            </a:r>
          </a:p>
          <a:p>
            <a:pPr lvl="1"/>
            <a:r>
              <a:rPr lang="en-GB" dirty="0"/>
              <a:t>Post FMD livestock farmers  v  CAP Reform </a:t>
            </a:r>
          </a:p>
          <a:p>
            <a:r>
              <a:rPr lang="en-GB" dirty="0" smtClean="0"/>
              <a:t>Parish Grasslands Project (2001- - )</a:t>
            </a:r>
          </a:p>
          <a:p>
            <a:pPr lvl="1"/>
            <a:r>
              <a:rPr lang="en-GB" dirty="0"/>
              <a:t>community-based initiative to assist </a:t>
            </a:r>
            <a:r>
              <a:rPr lang="en-GB" dirty="0" smtClean="0"/>
              <a:t>‘amateur’ grassland owners: 70 members / 100ha</a:t>
            </a:r>
          </a:p>
          <a:p>
            <a:r>
              <a:rPr lang="en-GB" dirty="0" smtClean="0"/>
              <a:t>Monmouthshire Meadows Group (2003 - - )</a:t>
            </a:r>
          </a:p>
          <a:p>
            <a:pPr lvl="1"/>
            <a:r>
              <a:rPr lang="en-GB" dirty="0"/>
              <a:t>Welsh sister </a:t>
            </a:r>
            <a:r>
              <a:rPr lang="en-GB" dirty="0" smtClean="0"/>
              <a:t>to Parish Grassland Project: 80 members / 200ha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gleEarth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0"/>
            <a:ext cx="12294175" cy="71734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ablake\AppData\Local\Microsoft\Windows\Temporary Internet Files\Content.Outlook\562TG5PF\Stone wall pepperstone 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4932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Community driven</a:t>
            </a:r>
          </a:p>
          <a:p>
            <a:r>
              <a:rPr lang="en-GB" dirty="0" smtClean="0"/>
              <a:t>Improved landowner awareness</a:t>
            </a:r>
          </a:p>
          <a:p>
            <a:r>
              <a:rPr lang="en-GB" dirty="0" smtClean="0"/>
              <a:t>Linkage to local farmers and contractors</a:t>
            </a:r>
          </a:p>
          <a:p>
            <a:r>
              <a:rPr lang="en-GB" dirty="0" smtClean="0"/>
              <a:t>Management and infrastructure delivered</a:t>
            </a:r>
          </a:p>
          <a:p>
            <a:r>
              <a:rPr lang="en-GB" dirty="0" smtClean="0"/>
              <a:t>Advice and training provided</a:t>
            </a:r>
          </a:p>
          <a:p>
            <a:r>
              <a:rPr lang="en-GB" dirty="0" smtClean="0"/>
              <a:t>Identification and designation of sites </a:t>
            </a:r>
          </a:p>
          <a:p>
            <a:r>
              <a:rPr lang="en-GB" dirty="0" smtClean="0"/>
              <a:t>Involvement of children and young people</a:t>
            </a:r>
          </a:p>
          <a:p>
            <a:r>
              <a:rPr lang="en-GB" dirty="0" smtClean="0"/>
              <a:t>External funding sourced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694</Words>
  <Application>Microsoft Office PowerPoint</Application>
  <PresentationFormat>On-screen Show (4:3)</PresentationFormat>
  <Paragraphs>111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Default Design</vt:lpstr>
      <vt:lpstr>1_Default Design</vt:lpstr>
      <vt:lpstr>2_Default Design</vt:lpstr>
      <vt:lpstr>4_Default Design</vt:lpstr>
      <vt:lpstr>3_Default Design</vt:lpstr>
      <vt:lpstr>Wye Valley: grasslands, grazing and a Local Partnership Project</vt:lpstr>
      <vt:lpstr>Slide 2</vt:lpstr>
      <vt:lpstr>Slide 3</vt:lpstr>
      <vt:lpstr>Grasslands </vt:lpstr>
      <vt:lpstr>Slide 5</vt:lpstr>
      <vt:lpstr>Existing projects</vt:lpstr>
      <vt:lpstr>Slide 7</vt:lpstr>
      <vt:lpstr>Slide 8</vt:lpstr>
      <vt:lpstr>Successes</vt:lpstr>
      <vt:lpstr>Slide 10</vt:lpstr>
      <vt:lpstr>Issues encountered (1)</vt:lpstr>
      <vt:lpstr>Issues encountered (2)</vt:lpstr>
      <vt:lpstr>Lessons learned </vt:lpstr>
      <vt:lpstr>Slide 14</vt:lpstr>
      <vt:lpstr>    Local Partnership Project (LPP) approach</vt:lpstr>
      <vt:lpstr>LPP need</vt:lpstr>
      <vt:lpstr>LPP – policy context</vt:lpstr>
      <vt:lpstr>LPP objectives (1) </vt:lpstr>
      <vt:lpstr>Slide 19</vt:lpstr>
      <vt:lpstr>LPP objectives (2)</vt:lpstr>
      <vt:lpstr>LPP outcomes</vt:lpstr>
      <vt:lpstr>LPP scope</vt:lpstr>
      <vt:lpstr>LPP finance and funding</vt:lpstr>
      <vt:lpstr>Slide 24</vt:lpstr>
    </vt:vector>
  </TitlesOfParts>
  <Company>Land Use Consultants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Mendip Grazing Animal Project</dc:title>
  <dc:creator>Paul Silcock</dc:creator>
  <cp:lastModifiedBy> Paul Silcock</cp:lastModifiedBy>
  <cp:revision>99</cp:revision>
  <dcterms:created xsi:type="dcterms:W3CDTF">2009-04-09T12:46:17Z</dcterms:created>
  <dcterms:modified xsi:type="dcterms:W3CDTF">2012-06-14T16:34:23Z</dcterms:modified>
</cp:coreProperties>
</file>